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6" r:id="rId5"/>
    <p:sldId id="267" r:id="rId6"/>
    <p:sldId id="268" r:id="rId7"/>
    <p:sldId id="269" r:id="rId8"/>
    <p:sldId id="270" r:id="rId9"/>
    <p:sldId id="271" r:id="rId10"/>
    <p:sldId id="259" r:id="rId11"/>
    <p:sldId id="273" r:id="rId12"/>
    <p:sldId id="274" r:id="rId13"/>
    <p:sldId id="282" r:id="rId14"/>
    <p:sldId id="272" r:id="rId15"/>
    <p:sldId id="276" r:id="rId16"/>
    <p:sldId id="277" r:id="rId17"/>
    <p:sldId id="278" r:id="rId18"/>
    <p:sldId id="279" r:id="rId19"/>
    <p:sldId id="280" r:id="rId20"/>
    <p:sldId id="281" r:id="rId2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79" autoAdjust="0"/>
  </p:normalViewPr>
  <p:slideViewPr>
    <p:cSldViewPr snapToGrid="0">
      <p:cViewPr varScale="1">
        <p:scale>
          <a:sx n="84" d="100"/>
          <a:sy n="84"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3651-6095-4F1A-AD72-EEC2EE4EA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D869126-AE15-4526-B17B-BC7C25242220}">
      <dgm:prSet phldrT="[Текст]" custT="1"/>
      <dgm:spPr/>
      <dgm:t>
        <a:bodyPr/>
        <a:lstStyle/>
        <a:p>
          <a:pPr>
            <a:spcAft>
              <a:spcPts val="0"/>
            </a:spcAft>
          </a:pPr>
          <a:r>
            <a:rPr lang="ru-RU" sz="1400" dirty="0" smtClean="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a:spcAft>
              <a:spcPts val="0"/>
            </a:spcAft>
          </a:pPr>
          <a:r>
            <a:rPr lang="ru-RU" sz="1400" dirty="0" smtClean="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dirty="0" err="1" smtClean="0">
              <a:latin typeface="Times New Roman" panose="02020603050405020304" pitchFamily="18" charset="0"/>
              <a:cs typeface="Times New Roman" panose="02020603050405020304" pitchFamily="18" charset="0"/>
            </a:rPr>
            <a:t>п.п</a:t>
          </a:r>
          <a:r>
            <a:rPr lang="ru-RU" sz="1400" dirty="0" smtClean="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endParaRPr lang="ru-RU" sz="1400" dirty="0">
            <a:latin typeface="Times New Roman" panose="02020603050405020304" pitchFamily="18" charset="0"/>
            <a:cs typeface="Times New Roman" panose="02020603050405020304" pitchFamily="18" charset="0"/>
          </a:endParaRPr>
        </a:p>
      </dgm:t>
    </dgm:pt>
    <dgm:pt modelId="{78F5897A-E9FE-4F3E-8089-C6DC8B5D026A}" type="parTrans" cxnId="{5A9B391F-4975-4690-9EE8-B9AF98623A57}">
      <dgm:prSet/>
      <dgm:spPr/>
      <dgm:t>
        <a:bodyPr/>
        <a:lstStyle/>
        <a:p>
          <a:endParaRPr lang="ru-RU"/>
        </a:p>
      </dgm:t>
    </dgm:pt>
    <dgm:pt modelId="{4DA7D6E0-1955-417B-AB32-1BA71AA1FDB5}" type="sibTrans" cxnId="{5A9B391F-4975-4690-9EE8-B9AF98623A57}">
      <dgm:prSet/>
      <dgm:spPr/>
      <dgm:t>
        <a:bodyPr/>
        <a:lstStyle/>
        <a:p>
          <a:endParaRPr lang="ru-RU"/>
        </a:p>
      </dgm:t>
    </dgm:pt>
    <dgm:pt modelId="{C729946C-A37F-4862-91CD-6F740987B565}">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40 лет </a:t>
          </a:r>
        </a:p>
        <a:p>
          <a:r>
            <a:rPr lang="ru-RU" sz="1400" dirty="0" smtClean="0">
              <a:latin typeface="Times New Roman" panose="02020603050405020304" pitchFamily="18" charset="0"/>
              <a:cs typeface="Times New Roman" panose="02020603050405020304" pitchFamily="18" charset="0"/>
            </a:rPr>
            <a:t>(для докторов наук)</a:t>
          </a:r>
          <a:endParaRPr lang="ru-RU" sz="1400" dirty="0"/>
        </a:p>
      </dgm:t>
    </dgm:pt>
    <dgm:pt modelId="{E38C4F7B-1953-4FBB-95D5-733B9637E9A9}" type="parTrans" cxnId="{B6515C07-F5BA-4375-8142-6C5061B6C954}">
      <dgm:prSet/>
      <dgm:spPr>
        <a:ln>
          <a:solidFill>
            <a:schemeClr val="accent6"/>
          </a:solidFill>
        </a:ln>
      </dgm:spPr>
      <dgm:t>
        <a:bodyPr/>
        <a:lstStyle/>
        <a:p>
          <a:endParaRPr lang="ru-RU"/>
        </a:p>
      </dgm:t>
    </dgm:pt>
    <dgm:pt modelId="{929C75A3-A20D-4D81-A7AF-6EEBA49C658A}" type="sibTrans" cxnId="{B6515C07-F5BA-4375-8142-6C5061B6C954}">
      <dgm:prSet/>
      <dgm:spPr/>
      <dgm:t>
        <a:bodyPr/>
        <a:lstStyle/>
        <a:p>
          <a:endParaRPr lang="ru-RU"/>
        </a:p>
      </dgm:t>
    </dgm:pt>
    <dgm:pt modelId="{0316ADB0-054E-45DA-9991-68C76DE1AE0E}">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35 лет </a:t>
          </a:r>
        </a:p>
        <a:p>
          <a:r>
            <a:rPr lang="ru-RU" sz="1400" dirty="0" smtClean="0">
              <a:latin typeface="Times New Roman" panose="02020603050405020304" pitchFamily="18" charset="0"/>
              <a:cs typeface="Times New Roman" panose="02020603050405020304" pitchFamily="18" charset="0"/>
            </a:rPr>
            <a:t>(для кандидатов наук)</a:t>
          </a:r>
          <a:endParaRPr lang="ru-RU" sz="1400" dirty="0">
            <a:latin typeface="Times New Roman" panose="02020603050405020304" pitchFamily="18" charset="0"/>
            <a:cs typeface="Times New Roman" panose="02020603050405020304" pitchFamily="18" charset="0"/>
          </a:endParaRPr>
        </a:p>
      </dgm:t>
    </dgm:pt>
    <dgm:pt modelId="{B512B7BF-A33C-4599-B8D9-AE0C6BFB29CA}" type="sibTrans" cxnId="{2A7C55E0-4B86-42ED-8708-04786FB0C73E}">
      <dgm:prSet/>
      <dgm:spPr/>
      <dgm:t>
        <a:bodyPr/>
        <a:lstStyle/>
        <a:p>
          <a:endParaRPr lang="ru-RU"/>
        </a:p>
      </dgm:t>
    </dgm:pt>
    <dgm:pt modelId="{4BFFB32C-E417-4A54-95C9-43B27F6B5450}" type="parTrans" cxnId="{2A7C55E0-4B86-42ED-8708-04786FB0C73E}">
      <dgm:prSet/>
      <dgm:spPr>
        <a:ln>
          <a:solidFill>
            <a:schemeClr val="accent6"/>
          </a:solidFill>
        </a:ln>
      </dgm:spPr>
      <dgm:t>
        <a:bodyPr/>
        <a:lstStyle/>
        <a:p>
          <a:endParaRPr lang="ru-RU"/>
        </a:p>
      </dgm:t>
    </dgm:pt>
    <dgm:pt modelId="{A69DED13-D015-417E-80C4-E7F4BE604968}" type="pres">
      <dgm:prSet presAssocID="{24693651-6095-4F1A-AD72-EEC2EE4EAF68}" presName="hierChild1" presStyleCnt="0">
        <dgm:presLayoutVars>
          <dgm:orgChart val="1"/>
          <dgm:chPref val="1"/>
          <dgm:dir/>
          <dgm:animOne val="branch"/>
          <dgm:animLvl val="lvl"/>
          <dgm:resizeHandles/>
        </dgm:presLayoutVars>
      </dgm:prSet>
      <dgm:spPr/>
      <dgm:t>
        <a:bodyPr/>
        <a:lstStyle/>
        <a:p>
          <a:endParaRPr lang="ru-RU"/>
        </a:p>
      </dgm:t>
    </dgm:pt>
    <dgm:pt modelId="{CEF5899C-28E9-4805-9B13-86AF96FAC06B}" type="pres">
      <dgm:prSet presAssocID="{2D869126-AE15-4526-B17B-BC7C25242220}" presName="hierRoot1" presStyleCnt="0">
        <dgm:presLayoutVars>
          <dgm:hierBranch val="init"/>
        </dgm:presLayoutVars>
      </dgm:prSet>
      <dgm:spPr/>
    </dgm:pt>
    <dgm:pt modelId="{04C7909F-7186-4F6D-A8F0-F095D3A85F1E}" type="pres">
      <dgm:prSet presAssocID="{2D869126-AE15-4526-B17B-BC7C25242220}" presName="rootComposite1" presStyleCnt="0"/>
      <dgm:spPr/>
    </dgm:pt>
    <dgm:pt modelId="{EA0212A5-3739-4CB7-B00E-AB04AEAF0633}" type="pres">
      <dgm:prSet presAssocID="{2D869126-AE15-4526-B17B-BC7C25242220}" presName="rootText1" presStyleLbl="node0" presStyleIdx="0" presStyleCnt="1" custScaleX="124024">
        <dgm:presLayoutVars>
          <dgm:chPref val="3"/>
        </dgm:presLayoutVars>
      </dgm:prSet>
      <dgm:spPr>
        <a:prstGeom prst="horizontalScroll">
          <a:avLst/>
        </a:prstGeom>
      </dgm:spPr>
      <dgm:t>
        <a:bodyPr/>
        <a:lstStyle/>
        <a:p>
          <a:endParaRPr lang="ru-RU"/>
        </a:p>
      </dgm:t>
    </dgm:pt>
    <dgm:pt modelId="{7980E407-7613-4978-B6A2-A985C925B885}" type="pres">
      <dgm:prSet presAssocID="{2D869126-AE15-4526-B17B-BC7C25242220}" presName="rootConnector1" presStyleLbl="node1" presStyleIdx="0" presStyleCnt="0"/>
      <dgm:spPr/>
      <dgm:t>
        <a:bodyPr/>
        <a:lstStyle/>
        <a:p>
          <a:endParaRPr lang="ru-RU"/>
        </a:p>
      </dgm:t>
    </dgm:pt>
    <dgm:pt modelId="{D8C3E398-4519-4D1A-AEE5-DF52B70BF9DF}" type="pres">
      <dgm:prSet presAssocID="{2D869126-AE15-4526-B17B-BC7C25242220}" presName="hierChild2" presStyleCnt="0"/>
      <dgm:spPr/>
    </dgm:pt>
    <dgm:pt modelId="{A37D9D40-2FE7-4180-9A75-C21C76FA34D7}" type="pres">
      <dgm:prSet presAssocID="{4BFFB32C-E417-4A54-95C9-43B27F6B5450}" presName="Name37" presStyleLbl="parChTrans1D2" presStyleIdx="0" presStyleCnt="2"/>
      <dgm:spPr/>
      <dgm:t>
        <a:bodyPr/>
        <a:lstStyle/>
        <a:p>
          <a:endParaRPr lang="ru-RU"/>
        </a:p>
      </dgm:t>
    </dgm:pt>
    <dgm:pt modelId="{31E5A93A-3CB5-4A9E-B497-0B9FB09B8BA6}" type="pres">
      <dgm:prSet presAssocID="{0316ADB0-054E-45DA-9991-68C76DE1AE0E}" presName="hierRoot2" presStyleCnt="0">
        <dgm:presLayoutVars>
          <dgm:hierBranch val="init"/>
        </dgm:presLayoutVars>
      </dgm:prSet>
      <dgm:spPr/>
    </dgm:pt>
    <dgm:pt modelId="{26BE726C-FD98-40BA-A892-970521134BBE}" type="pres">
      <dgm:prSet presAssocID="{0316ADB0-054E-45DA-9991-68C76DE1AE0E}" presName="rootComposite" presStyleCnt="0"/>
      <dgm:spPr/>
    </dgm:pt>
    <dgm:pt modelId="{767605C9-376D-4B20-8200-C5CBED40477B}" type="pres">
      <dgm:prSet presAssocID="{0316ADB0-054E-45DA-9991-68C76DE1AE0E}" presName="rootText" presStyleLbl="node2" presStyleIdx="0" presStyleCnt="2">
        <dgm:presLayoutVars>
          <dgm:chPref val="3"/>
        </dgm:presLayoutVars>
      </dgm:prSet>
      <dgm:spPr>
        <a:prstGeom prst="horizontalScroll">
          <a:avLst/>
        </a:prstGeom>
      </dgm:spPr>
      <dgm:t>
        <a:bodyPr/>
        <a:lstStyle/>
        <a:p>
          <a:endParaRPr lang="ru-RU"/>
        </a:p>
      </dgm:t>
    </dgm:pt>
    <dgm:pt modelId="{70F56E15-8E18-464E-8CFD-99E5C791A5C0}" type="pres">
      <dgm:prSet presAssocID="{0316ADB0-054E-45DA-9991-68C76DE1AE0E}" presName="rootConnector" presStyleLbl="node2" presStyleIdx="0" presStyleCnt="2"/>
      <dgm:spPr/>
      <dgm:t>
        <a:bodyPr/>
        <a:lstStyle/>
        <a:p>
          <a:endParaRPr lang="ru-RU"/>
        </a:p>
      </dgm:t>
    </dgm:pt>
    <dgm:pt modelId="{B6FD6636-1403-4904-A160-E84AC2880BFE}" type="pres">
      <dgm:prSet presAssocID="{0316ADB0-054E-45DA-9991-68C76DE1AE0E}" presName="hierChild4" presStyleCnt="0"/>
      <dgm:spPr/>
    </dgm:pt>
    <dgm:pt modelId="{EA95A2B5-D524-40C9-8314-05C129B0FCCE}" type="pres">
      <dgm:prSet presAssocID="{0316ADB0-054E-45DA-9991-68C76DE1AE0E}" presName="hierChild5" presStyleCnt="0"/>
      <dgm:spPr/>
    </dgm:pt>
    <dgm:pt modelId="{7EFD046D-AB43-4821-B3F0-01AD865FD4F5}" type="pres">
      <dgm:prSet presAssocID="{E38C4F7B-1953-4FBB-95D5-733B9637E9A9}" presName="Name37" presStyleLbl="parChTrans1D2" presStyleIdx="1" presStyleCnt="2"/>
      <dgm:spPr/>
      <dgm:t>
        <a:bodyPr/>
        <a:lstStyle/>
        <a:p>
          <a:endParaRPr lang="ru-RU"/>
        </a:p>
      </dgm:t>
    </dgm:pt>
    <dgm:pt modelId="{8A791EBA-E0FB-46B2-B9E4-6CE06829EB91}" type="pres">
      <dgm:prSet presAssocID="{C729946C-A37F-4862-91CD-6F740987B565}" presName="hierRoot2" presStyleCnt="0">
        <dgm:presLayoutVars>
          <dgm:hierBranch val="init"/>
        </dgm:presLayoutVars>
      </dgm:prSet>
      <dgm:spPr/>
    </dgm:pt>
    <dgm:pt modelId="{494C0E01-646D-454C-8803-4A2C6542E87C}" type="pres">
      <dgm:prSet presAssocID="{C729946C-A37F-4862-91CD-6F740987B565}" presName="rootComposite" presStyleCnt="0"/>
      <dgm:spPr/>
    </dgm:pt>
    <dgm:pt modelId="{D2FA551E-B5E6-4422-87DC-34CEDC3223F9}" type="pres">
      <dgm:prSet presAssocID="{C729946C-A37F-4862-91CD-6F740987B565}" presName="rootText" presStyleLbl="node2" presStyleIdx="1" presStyleCnt="2" custScaleX="105498">
        <dgm:presLayoutVars>
          <dgm:chPref val="3"/>
        </dgm:presLayoutVars>
      </dgm:prSet>
      <dgm:spPr>
        <a:prstGeom prst="horizontalScroll">
          <a:avLst/>
        </a:prstGeom>
      </dgm:spPr>
      <dgm:t>
        <a:bodyPr/>
        <a:lstStyle/>
        <a:p>
          <a:endParaRPr lang="ru-RU"/>
        </a:p>
      </dgm:t>
    </dgm:pt>
    <dgm:pt modelId="{0679779C-FF1B-4487-9830-DF9E038560FD}" type="pres">
      <dgm:prSet presAssocID="{C729946C-A37F-4862-91CD-6F740987B565}" presName="rootConnector" presStyleLbl="node2" presStyleIdx="1" presStyleCnt="2"/>
      <dgm:spPr/>
      <dgm:t>
        <a:bodyPr/>
        <a:lstStyle/>
        <a:p>
          <a:endParaRPr lang="ru-RU"/>
        </a:p>
      </dgm:t>
    </dgm:pt>
    <dgm:pt modelId="{0DEE4011-C27C-43B6-ABF3-C09911D0A05D}" type="pres">
      <dgm:prSet presAssocID="{C729946C-A37F-4862-91CD-6F740987B565}" presName="hierChild4" presStyleCnt="0"/>
      <dgm:spPr/>
    </dgm:pt>
    <dgm:pt modelId="{E46067C0-B4BD-4139-A31D-29A2CF8CA62D}" type="pres">
      <dgm:prSet presAssocID="{C729946C-A37F-4862-91CD-6F740987B565}" presName="hierChild5" presStyleCnt="0"/>
      <dgm:spPr/>
    </dgm:pt>
    <dgm:pt modelId="{6AE3F098-BA7C-49F7-A465-9529DFFDE4D5}" type="pres">
      <dgm:prSet presAssocID="{2D869126-AE15-4526-B17B-BC7C25242220}" presName="hierChild3" presStyleCnt="0"/>
      <dgm:spPr/>
    </dgm:pt>
  </dgm:ptLst>
  <dgm:cxnLst>
    <dgm:cxn modelId="{68E30D2A-FBC9-4CA0-9898-59BC28465F57}" type="presOf" srcId="{C729946C-A37F-4862-91CD-6F740987B565}" destId="{0679779C-FF1B-4487-9830-DF9E038560FD}" srcOrd="1" destOrd="0" presId="urn:microsoft.com/office/officeart/2005/8/layout/orgChart1"/>
    <dgm:cxn modelId="{1F3ABD13-346A-41B0-A853-5344EDD39E0C}" type="presOf" srcId="{C729946C-A37F-4862-91CD-6F740987B565}" destId="{D2FA551E-B5E6-4422-87DC-34CEDC3223F9}" srcOrd="0" destOrd="0" presId="urn:microsoft.com/office/officeart/2005/8/layout/orgChart1"/>
    <dgm:cxn modelId="{EE52F40E-1A5D-4312-8F16-60ED4597AA86}" type="presOf" srcId="{0316ADB0-054E-45DA-9991-68C76DE1AE0E}" destId="{767605C9-376D-4B20-8200-C5CBED40477B}" srcOrd="0" destOrd="0" presId="urn:microsoft.com/office/officeart/2005/8/layout/orgChart1"/>
    <dgm:cxn modelId="{40FC544B-274C-4D0A-BF96-2E83C6B4AC10}" type="presOf" srcId="{E38C4F7B-1953-4FBB-95D5-733B9637E9A9}" destId="{7EFD046D-AB43-4821-B3F0-01AD865FD4F5}" srcOrd="0" destOrd="0" presId="urn:microsoft.com/office/officeart/2005/8/layout/orgChart1"/>
    <dgm:cxn modelId="{F7B1ECA9-EBDC-43EE-A8CF-CE4EA173792B}" type="presOf" srcId="{2D869126-AE15-4526-B17B-BC7C25242220}" destId="{7980E407-7613-4978-B6A2-A985C925B885}" srcOrd="1" destOrd="0" presId="urn:microsoft.com/office/officeart/2005/8/layout/orgChart1"/>
    <dgm:cxn modelId="{86CBF350-063B-4BC5-B291-BE874802AA40}" type="presOf" srcId="{2D869126-AE15-4526-B17B-BC7C25242220}" destId="{EA0212A5-3739-4CB7-B00E-AB04AEAF0633}" srcOrd="0" destOrd="0" presId="urn:microsoft.com/office/officeart/2005/8/layout/orgChart1"/>
    <dgm:cxn modelId="{B6515C07-F5BA-4375-8142-6C5061B6C954}" srcId="{2D869126-AE15-4526-B17B-BC7C25242220}" destId="{C729946C-A37F-4862-91CD-6F740987B565}" srcOrd="1" destOrd="0" parTransId="{E38C4F7B-1953-4FBB-95D5-733B9637E9A9}" sibTransId="{929C75A3-A20D-4D81-A7AF-6EEBA49C658A}"/>
    <dgm:cxn modelId="{748E49E8-349E-4447-BDE5-09E097CE1D62}" type="presOf" srcId="{24693651-6095-4F1A-AD72-EEC2EE4EAF68}" destId="{A69DED13-D015-417E-80C4-E7F4BE604968}" srcOrd="0" destOrd="0" presId="urn:microsoft.com/office/officeart/2005/8/layout/orgChart1"/>
    <dgm:cxn modelId="{CF15BB7E-D3A6-4945-A8D9-6D3C22B95163}" type="presOf" srcId="{0316ADB0-054E-45DA-9991-68C76DE1AE0E}" destId="{70F56E15-8E18-464E-8CFD-99E5C791A5C0}" srcOrd="1" destOrd="0" presId="urn:microsoft.com/office/officeart/2005/8/layout/orgChart1"/>
    <dgm:cxn modelId="{5A9B391F-4975-4690-9EE8-B9AF98623A57}" srcId="{24693651-6095-4F1A-AD72-EEC2EE4EAF68}" destId="{2D869126-AE15-4526-B17B-BC7C25242220}" srcOrd="0" destOrd="0" parTransId="{78F5897A-E9FE-4F3E-8089-C6DC8B5D026A}" sibTransId="{4DA7D6E0-1955-417B-AB32-1BA71AA1FDB5}"/>
    <dgm:cxn modelId="{DF456AAA-34C0-4C3B-96B6-76DC51037636}" type="presOf" srcId="{4BFFB32C-E417-4A54-95C9-43B27F6B5450}" destId="{A37D9D40-2FE7-4180-9A75-C21C76FA34D7}" srcOrd="0" destOrd="0" presId="urn:microsoft.com/office/officeart/2005/8/layout/orgChart1"/>
    <dgm:cxn modelId="{2A7C55E0-4B86-42ED-8708-04786FB0C73E}" srcId="{2D869126-AE15-4526-B17B-BC7C25242220}" destId="{0316ADB0-054E-45DA-9991-68C76DE1AE0E}" srcOrd="0" destOrd="0" parTransId="{4BFFB32C-E417-4A54-95C9-43B27F6B5450}" sibTransId="{B512B7BF-A33C-4599-B8D9-AE0C6BFB29CA}"/>
    <dgm:cxn modelId="{C25EA8F5-9E33-4DF3-BCE0-191F8F3C627A}" type="presParOf" srcId="{A69DED13-D015-417E-80C4-E7F4BE604968}" destId="{CEF5899C-28E9-4805-9B13-86AF96FAC06B}" srcOrd="0" destOrd="0" presId="urn:microsoft.com/office/officeart/2005/8/layout/orgChart1"/>
    <dgm:cxn modelId="{4232456D-D68E-45A5-9EB8-1A8E2CEEBA19}" type="presParOf" srcId="{CEF5899C-28E9-4805-9B13-86AF96FAC06B}" destId="{04C7909F-7186-4F6D-A8F0-F095D3A85F1E}" srcOrd="0" destOrd="0" presId="urn:microsoft.com/office/officeart/2005/8/layout/orgChart1"/>
    <dgm:cxn modelId="{CEFD2E28-FD9B-4A50-931B-BAF1AB40C228}" type="presParOf" srcId="{04C7909F-7186-4F6D-A8F0-F095D3A85F1E}" destId="{EA0212A5-3739-4CB7-B00E-AB04AEAF0633}" srcOrd="0" destOrd="0" presId="urn:microsoft.com/office/officeart/2005/8/layout/orgChart1"/>
    <dgm:cxn modelId="{AA62FE4F-9CBF-4646-864A-3E4EF2352559}" type="presParOf" srcId="{04C7909F-7186-4F6D-A8F0-F095D3A85F1E}" destId="{7980E407-7613-4978-B6A2-A985C925B885}" srcOrd="1" destOrd="0" presId="urn:microsoft.com/office/officeart/2005/8/layout/orgChart1"/>
    <dgm:cxn modelId="{12590BB5-1AF3-4D45-9C83-7B68E90065A5}" type="presParOf" srcId="{CEF5899C-28E9-4805-9B13-86AF96FAC06B}" destId="{D8C3E398-4519-4D1A-AEE5-DF52B70BF9DF}" srcOrd="1" destOrd="0" presId="urn:microsoft.com/office/officeart/2005/8/layout/orgChart1"/>
    <dgm:cxn modelId="{1737DDCE-23DA-4402-B2AD-B6153A7EBC1A}" type="presParOf" srcId="{D8C3E398-4519-4D1A-AEE5-DF52B70BF9DF}" destId="{A37D9D40-2FE7-4180-9A75-C21C76FA34D7}" srcOrd="0" destOrd="0" presId="urn:microsoft.com/office/officeart/2005/8/layout/orgChart1"/>
    <dgm:cxn modelId="{BFF2B9ED-6246-4E79-B1D0-2DDDE5205B9F}" type="presParOf" srcId="{D8C3E398-4519-4D1A-AEE5-DF52B70BF9DF}" destId="{31E5A93A-3CB5-4A9E-B497-0B9FB09B8BA6}" srcOrd="1" destOrd="0" presId="urn:microsoft.com/office/officeart/2005/8/layout/orgChart1"/>
    <dgm:cxn modelId="{3F0DCBBA-69C7-41AC-8F6D-8E268150055E}" type="presParOf" srcId="{31E5A93A-3CB5-4A9E-B497-0B9FB09B8BA6}" destId="{26BE726C-FD98-40BA-A892-970521134BBE}" srcOrd="0" destOrd="0" presId="urn:microsoft.com/office/officeart/2005/8/layout/orgChart1"/>
    <dgm:cxn modelId="{E7845BFB-968C-4106-B370-368438FBC8C2}" type="presParOf" srcId="{26BE726C-FD98-40BA-A892-970521134BBE}" destId="{767605C9-376D-4B20-8200-C5CBED40477B}" srcOrd="0" destOrd="0" presId="urn:microsoft.com/office/officeart/2005/8/layout/orgChart1"/>
    <dgm:cxn modelId="{7676967B-8FC9-40D0-AF95-8D3C5AD33A5A}" type="presParOf" srcId="{26BE726C-FD98-40BA-A892-970521134BBE}" destId="{70F56E15-8E18-464E-8CFD-99E5C791A5C0}" srcOrd="1" destOrd="0" presId="urn:microsoft.com/office/officeart/2005/8/layout/orgChart1"/>
    <dgm:cxn modelId="{17B9F081-0C33-46A2-B40F-BD2A4F44BF8A}" type="presParOf" srcId="{31E5A93A-3CB5-4A9E-B497-0B9FB09B8BA6}" destId="{B6FD6636-1403-4904-A160-E84AC2880BFE}" srcOrd="1" destOrd="0" presId="urn:microsoft.com/office/officeart/2005/8/layout/orgChart1"/>
    <dgm:cxn modelId="{27DB806F-9283-4180-B32A-A4EF9D63C0BF}" type="presParOf" srcId="{31E5A93A-3CB5-4A9E-B497-0B9FB09B8BA6}" destId="{EA95A2B5-D524-40C9-8314-05C129B0FCCE}" srcOrd="2" destOrd="0" presId="urn:microsoft.com/office/officeart/2005/8/layout/orgChart1"/>
    <dgm:cxn modelId="{2EFB15F5-2F9B-4104-B452-1504FC35FBE8}" type="presParOf" srcId="{D8C3E398-4519-4D1A-AEE5-DF52B70BF9DF}" destId="{7EFD046D-AB43-4821-B3F0-01AD865FD4F5}" srcOrd="2" destOrd="0" presId="urn:microsoft.com/office/officeart/2005/8/layout/orgChart1"/>
    <dgm:cxn modelId="{5EAA2ABE-F4C9-4DFD-AE55-AFF73BC5E6D6}" type="presParOf" srcId="{D8C3E398-4519-4D1A-AEE5-DF52B70BF9DF}" destId="{8A791EBA-E0FB-46B2-B9E4-6CE06829EB91}" srcOrd="3" destOrd="0" presId="urn:microsoft.com/office/officeart/2005/8/layout/orgChart1"/>
    <dgm:cxn modelId="{6B38E8CF-1D2D-4B83-B9D9-CEB44822CE54}" type="presParOf" srcId="{8A791EBA-E0FB-46B2-B9E4-6CE06829EB91}" destId="{494C0E01-646D-454C-8803-4A2C6542E87C}" srcOrd="0" destOrd="0" presId="urn:microsoft.com/office/officeart/2005/8/layout/orgChart1"/>
    <dgm:cxn modelId="{B45206D4-A5A7-491F-94C5-6655F90EB218}" type="presParOf" srcId="{494C0E01-646D-454C-8803-4A2C6542E87C}" destId="{D2FA551E-B5E6-4422-87DC-34CEDC3223F9}" srcOrd="0" destOrd="0" presId="urn:microsoft.com/office/officeart/2005/8/layout/orgChart1"/>
    <dgm:cxn modelId="{20F99F0D-C5C8-4B7E-BCCE-EC0264F4616F}" type="presParOf" srcId="{494C0E01-646D-454C-8803-4A2C6542E87C}" destId="{0679779C-FF1B-4487-9830-DF9E038560FD}" srcOrd="1" destOrd="0" presId="urn:microsoft.com/office/officeart/2005/8/layout/orgChart1"/>
    <dgm:cxn modelId="{A8258FD8-9704-47D1-8372-3E30D8B67B7A}" type="presParOf" srcId="{8A791EBA-E0FB-46B2-B9E4-6CE06829EB91}" destId="{0DEE4011-C27C-43B6-ABF3-C09911D0A05D}" srcOrd="1" destOrd="0" presId="urn:microsoft.com/office/officeart/2005/8/layout/orgChart1"/>
    <dgm:cxn modelId="{776A6EAD-5CAA-48FA-8D3C-1E90535E72B6}" type="presParOf" srcId="{8A791EBA-E0FB-46B2-B9E4-6CE06829EB91}" destId="{E46067C0-B4BD-4139-A31D-29A2CF8CA62D}" srcOrd="2" destOrd="0" presId="urn:microsoft.com/office/officeart/2005/8/layout/orgChart1"/>
    <dgm:cxn modelId="{7E7CDA47-BB5B-4648-9B66-7C170B52AD8A}" type="presParOf" srcId="{CEF5899C-28E9-4805-9B13-86AF96FAC06B}" destId="{6AE3F098-BA7C-49F7-A465-9529DFFDE4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F9C8-6B87-4D2F-A24D-A243ACEC5E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57BA5FD-236F-4640-8BFE-63FC1E1D137E}">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endParaRPr lang="ru-RU" sz="1200" dirty="0">
            <a:solidFill>
              <a:schemeClr val="bg1"/>
            </a:solidFill>
            <a:latin typeface="Times New Roman" panose="02020603050405020304" pitchFamily="18" charset="0"/>
            <a:cs typeface="Times New Roman" panose="02020603050405020304" pitchFamily="18" charset="0"/>
          </a:endParaRPr>
        </a:p>
      </dgm:t>
    </dgm:pt>
    <dgm:pt modelId="{F86AB56C-E443-49A8-B534-8083B3DFCFD1}" type="parTrans" cxnId="{B15B438C-83DC-4AE7-9B5F-63371BAEF252}">
      <dgm:prSet/>
      <dgm:spPr/>
      <dgm:t>
        <a:bodyPr/>
        <a:lstStyle/>
        <a:p>
          <a:endParaRPr lang="ru-RU"/>
        </a:p>
      </dgm:t>
    </dgm:pt>
    <dgm:pt modelId="{8D3CA85E-5B65-4C32-A919-37AFD115CE59}" type="sibTrans" cxnId="{B15B438C-83DC-4AE7-9B5F-63371BAEF252}">
      <dgm:prSet/>
      <dgm:spPr/>
      <dgm:t>
        <a:bodyPr/>
        <a:lstStyle/>
        <a:p>
          <a:endParaRPr lang="ru-RU"/>
        </a:p>
      </dgm:t>
    </dgm:pt>
    <dgm:pt modelId="{4BE500AB-ED05-4A12-936C-BDA2330656A3}">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0A22B8B5-2A96-4C3E-9B49-51BE2E26E4CD}" type="parTrans" cxnId="{C5C06EA9-8AFA-49CE-BB0A-3B6823787563}">
      <dgm:prSet/>
      <dgm:spPr/>
      <dgm:t>
        <a:bodyPr/>
        <a:lstStyle/>
        <a:p>
          <a:endParaRPr lang="ru-RU"/>
        </a:p>
      </dgm:t>
    </dgm:pt>
    <dgm:pt modelId="{B4AB12F5-7B74-4176-968B-2077943E6AEE}" type="sibTrans" cxnId="{C5C06EA9-8AFA-49CE-BB0A-3B6823787563}">
      <dgm:prSet/>
      <dgm:spPr/>
      <dgm:t>
        <a:bodyPr/>
        <a:lstStyle/>
        <a:p>
          <a:endParaRPr lang="ru-RU"/>
        </a:p>
      </dgm:t>
    </dgm:pt>
    <dgm:pt modelId="{46778669-1A3B-4D18-9214-556336B10E7F}">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dirty="0" smtClean="0">
              <a:solidFill>
                <a:schemeClr val="bg1"/>
              </a:solidFill>
              <a:latin typeface="Times New Roman" panose="02020603050405020304" pitchFamily="18" charset="0"/>
              <a:cs typeface="Times New Roman" panose="02020603050405020304" pitchFamily="18" charset="0"/>
            </a:rPr>
            <a:t>учетной нормы</a:t>
          </a:r>
          <a:r>
            <a:rPr lang="ru-RU" sz="1200" dirty="0" smtClean="0">
              <a:solidFill>
                <a:schemeClr val="bg1"/>
              </a:solidFill>
              <a:latin typeface="Times New Roman" panose="02020603050405020304" pitchFamily="18" charset="0"/>
              <a:cs typeface="Times New Roman" panose="02020603050405020304" pitchFamily="18" charset="0"/>
            </a:rPr>
            <a:t> (см. слайд 12)</a:t>
          </a:r>
          <a:endParaRPr lang="ru-RU" sz="1200" dirty="0">
            <a:solidFill>
              <a:schemeClr val="bg1"/>
            </a:solidFill>
            <a:latin typeface="Times New Roman" panose="02020603050405020304" pitchFamily="18" charset="0"/>
            <a:cs typeface="Times New Roman" panose="02020603050405020304" pitchFamily="18" charset="0"/>
          </a:endParaRPr>
        </a:p>
      </dgm:t>
    </dgm:pt>
    <dgm:pt modelId="{0F35F7E7-54BC-4263-9BFA-46ECC83C1007}" type="parTrans" cxnId="{061F57C8-D723-4161-A6BB-35657C3FB59D}">
      <dgm:prSet/>
      <dgm:spPr/>
      <dgm:t>
        <a:bodyPr/>
        <a:lstStyle/>
        <a:p>
          <a:endParaRPr lang="ru-RU"/>
        </a:p>
      </dgm:t>
    </dgm:pt>
    <dgm:pt modelId="{20DF9679-2C67-48B5-A47D-6D434479B889}" type="sibTrans" cxnId="{061F57C8-D723-4161-A6BB-35657C3FB59D}">
      <dgm:prSet/>
      <dgm:spPr/>
      <dgm:t>
        <a:bodyPr/>
        <a:lstStyle/>
        <a:p>
          <a:endParaRPr lang="ru-RU"/>
        </a:p>
      </dgm:t>
    </dgm:pt>
    <dgm:pt modelId="{0F6C429B-F8B5-453F-A438-E4618C348F2A}">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A4410287-5827-4FE4-BC5A-90676BAC4543}" type="parTrans" cxnId="{5162F8B4-88ED-4478-AD69-CB89DBA5312E}">
      <dgm:prSet/>
      <dgm:spPr/>
      <dgm:t>
        <a:bodyPr/>
        <a:lstStyle/>
        <a:p>
          <a:endParaRPr lang="ru-RU"/>
        </a:p>
      </dgm:t>
    </dgm:pt>
    <dgm:pt modelId="{10815776-9D97-4027-8DF3-DCD192E29321}" type="sibTrans" cxnId="{5162F8B4-88ED-4478-AD69-CB89DBA5312E}">
      <dgm:prSet/>
      <dgm:spPr/>
      <dgm:t>
        <a:bodyPr/>
        <a:lstStyle/>
        <a:p>
          <a:endParaRPr lang="ru-RU"/>
        </a:p>
      </dgm:t>
    </dgm:pt>
    <dgm:pt modelId="{428D4608-39F6-49F5-BEA0-E678B262ABFD}">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endParaRPr lang="ru-RU" sz="1200" dirty="0">
            <a:solidFill>
              <a:schemeClr val="bg1"/>
            </a:solidFill>
            <a:latin typeface="Times New Roman" panose="02020603050405020304" pitchFamily="18" charset="0"/>
            <a:cs typeface="Times New Roman" panose="02020603050405020304" pitchFamily="18" charset="0"/>
          </a:endParaRPr>
        </a:p>
      </dgm:t>
    </dgm:pt>
    <dgm:pt modelId="{7B6601C1-A20C-4013-9F93-6D749574B407}" type="parTrans" cxnId="{5F27379A-D3AD-4DA6-9C69-00CE634BEC2C}">
      <dgm:prSet/>
      <dgm:spPr/>
      <dgm:t>
        <a:bodyPr/>
        <a:lstStyle/>
        <a:p>
          <a:endParaRPr lang="ru-RU"/>
        </a:p>
      </dgm:t>
    </dgm:pt>
    <dgm:pt modelId="{E129EC44-30A0-46EB-B90E-C6CB5E9465C5}" type="sibTrans" cxnId="{5F27379A-D3AD-4DA6-9C69-00CE634BEC2C}">
      <dgm:prSet/>
      <dgm:spPr/>
      <dgm:t>
        <a:bodyPr/>
        <a:lstStyle/>
        <a:p>
          <a:endParaRPr lang="ru-RU"/>
        </a:p>
      </dgm:t>
    </dgm:pt>
    <dgm:pt modelId="{A93B9CD0-4B78-4BF9-B946-411E0604C69C}">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endParaRPr lang="ru-RU" sz="1200" dirty="0">
            <a:solidFill>
              <a:schemeClr val="bg1"/>
            </a:solidFill>
            <a:latin typeface="Times New Roman" panose="02020603050405020304" pitchFamily="18" charset="0"/>
            <a:cs typeface="Times New Roman" panose="02020603050405020304" pitchFamily="18" charset="0"/>
          </a:endParaRPr>
        </a:p>
      </dgm:t>
    </dgm:pt>
    <dgm:pt modelId="{4AAC2A75-FA35-41B4-837B-9FEC9EC09E38}" type="parTrans" cxnId="{4AF3D7AC-412D-4359-B878-831B3D37C9D1}">
      <dgm:prSet/>
      <dgm:spPr/>
      <dgm:t>
        <a:bodyPr/>
        <a:lstStyle/>
        <a:p>
          <a:endParaRPr lang="ru-RU"/>
        </a:p>
      </dgm:t>
    </dgm:pt>
    <dgm:pt modelId="{1567DD5E-B63D-40BA-BD25-9608C5899509}" type="sibTrans" cxnId="{4AF3D7AC-412D-4359-B878-831B3D37C9D1}">
      <dgm:prSet/>
      <dgm:spPr/>
      <dgm:t>
        <a:bodyPr/>
        <a:lstStyle/>
        <a:p>
          <a:endParaRPr lang="ru-RU"/>
        </a:p>
      </dgm:t>
    </dgm:pt>
    <dgm:pt modelId="{DE76E86E-AB92-45FC-AC3C-46DF432BAC2B}">
      <dgm:prSet phldrT="[Текст]" custT="1"/>
      <dgm:spPr>
        <a:solidFill>
          <a:schemeClr val="accent1">
            <a:lumMod val="20000"/>
            <a:lumOff val="80000"/>
          </a:schemeClr>
        </a:solidFill>
      </dgm:spPr>
      <dgm:t>
        <a:bodyPr/>
        <a:lstStyle/>
        <a:p>
          <a:endParaRPr lang="ru-RU" sz="1200" dirty="0">
            <a:latin typeface="Times New Roman" panose="02020603050405020304" pitchFamily="18" charset="0"/>
            <a:cs typeface="Times New Roman" panose="02020603050405020304" pitchFamily="18" charset="0"/>
          </a:endParaRPr>
        </a:p>
      </dgm:t>
    </dgm:pt>
    <dgm:pt modelId="{0A31EA16-CE02-462F-8E2C-A49B9DCB2B75}" type="parTrans" cxnId="{113B5732-BB1F-4978-ACD6-F61D441A87C3}">
      <dgm:prSet/>
      <dgm:spPr/>
      <dgm:t>
        <a:bodyPr/>
        <a:lstStyle/>
        <a:p>
          <a:endParaRPr lang="ru-RU"/>
        </a:p>
      </dgm:t>
    </dgm:pt>
    <dgm:pt modelId="{62B810BB-A695-405C-909B-1A234E4AC64B}" type="sibTrans" cxnId="{113B5732-BB1F-4978-ACD6-F61D441A87C3}">
      <dgm:prSet/>
      <dgm:spPr/>
      <dgm:t>
        <a:bodyPr/>
        <a:lstStyle/>
        <a:p>
          <a:endParaRPr lang="ru-RU"/>
        </a:p>
      </dgm:t>
    </dgm:pt>
    <dgm:pt modelId="{688F6B99-A851-4E76-89AE-D31B50015F02}">
      <dgm:prSet phldrT="[Текст]" custT="1"/>
      <dgm:spPr>
        <a:solidFill>
          <a:schemeClr val="accent1">
            <a:lumMod val="20000"/>
            <a:lumOff val="80000"/>
          </a:schemeClr>
        </a:solidFill>
      </dgm:spPr>
      <dgm:t>
        <a:bodyPr/>
        <a:lstStyle/>
        <a:p>
          <a:r>
            <a:rPr lang="ru-RU" sz="2700" dirty="0" smtClean="0"/>
            <a:t> </a:t>
          </a:r>
          <a:endParaRPr lang="ru-RU" sz="1200" dirty="0">
            <a:latin typeface="Times New Roman" panose="02020603050405020304" pitchFamily="18" charset="0"/>
            <a:cs typeface="Times New Roman" panose="02020603050405020304" pitchFamily="18" charset="0"/>
          </a:endParaRPr>
        </a:p>
      </dgm:t>
    </dgm:pt>
    <dgm:pt modelId="{BEE95531-9A1D-463F-9A21-05C4B04A94B3}" type="sibTrans" cxnId="{6CFC30D6-797D-4548-AEFB-558169FC4BE4}">
      <dgm:prSet/>
      <dgm:spPr/>
      <dgm:t>
        <a:bodyPr/>
        <a:lstStyle/>
        <a:p>
          <a:endParaRPr lang="ru-RU"/>
        </a:p>
      </dgm:t>
    </dgm:pt>
    <dgm:pt modelId="{2A53E5C4-EB3B-4B4F-800C-3982E5FD50FC}" type="parTrans" cxnId="{6CFC30D6-797D-4548-AEFB-558169FC4BE4}">
      <dgm:prSet/>
      <dgm:spPr/>
      <dgm:t>
        <a:bodyPr/>
        <a:lstStyle/>
        <a:p>
          <a:endParaRPr lang="ru-RU"/>
        </a:p>
      </dgm:t>
    </dgm:pt>
    <dgm:pt modelId="{275169BF-BB5B-495F-957C-69D4922D1541}" type="pres">
      <dgm:prSet presAssocID="{A308F9C8-6B87-4D2F-A24D-A243ACEC5E91}" presName="linearFlow" presStyleCnt="0">
        <dgm:presLayoutVars>
          <dgm:dir/>
          <dgm:animLvl val="lvl"/>
          <dgm:resizeHandles val="exact"/>
        </dgm:presLayoutVars>
      </dgm:prSet>
      <dgm:spPr/>
      <dgm:t>
        <a:bodyPr/>
        <a:lstStyle/>
        <a:p>
          <a:endParaRPr lang="ru-RU"/>
        </a:p>
      </dgm:t>
    </dgm:pt>
    <dgm:pt modelId="{4297C1CF-3D4E-49E9-A132-D1CD4134608C}" type="pres">
      <dgm:prSet presAssocID="{688F6B99-A851-4E76-89AE-D31B50015F02}" presName="composite" presStyleCnt="0"/>
      <dgm:spPr/>
    </dgm:pt>
    <dgm:pt modelId="{0746B36D-B1D8-4E56-850E-8FCED5F9E1C2}" type="pres">
      <dgm:prSet presAssocID="{688F6B99-A851-4E76-89AE-D31B50015F02}" presName="parentText" presStyleLbl="alignNode1" presStyleIdx="0" presStyleCnt="4">
        <dgm:presLayoutVars>
          <dgm:chMax val="1"/>
          <dgm:bulletEnabled val="1"/>
        </dgm:presLayoutVars>
      </dgm:prSet>
      <dgm:spPr/>
      <dgm:t>
        <a:bodyPr/>
        <a:lstStyle/>
        <a:p>
          <a:endParaRPr lang="ru-RU"/>
        </a:p>
      </dgm:t>
    </dgm:pt>
    <dgm:pt modelId="{58DD84E8-EC8D-4C76-BEF9-014CD9F7986E}" type="pres">
      <dgm:prSet presAssocID="{688F6B99-A851-4E76-89AE-D31B50015F02}" presName="descendantText" presStyleLbl="alignAcc1" presStyleIdx="0" presStyleCnt="4">
        <dgm:presLayoutVars>
          <dgm:bulletEnabled val="1"/>
        </dgm:presLayoutVars>
      </dgm:prSet>
      <dgm:spPr/>
      <dgm:t>
        <a:bodyPr/>
        <a:lstStyle/>
        <a:p>
          <a:endParaRPr lang="ru-RU"/>
        </a:p>
      </dgm:t>
    </dgm:pt>
    <dgm:pt modelId="{C0013E6E-FEC9-4497-9994-28CAAEFDBB39}" type="pres">
      <dgm:prSet presAssocID="{BEE95531-9A1D-463F-9A21-05C4B04A94B3}" presName="sp" presStyleCnt="0"/>
      <dgm:spPr/>
    </dgm:pt>
    <dgm:pt modelId="{AEF29336-E0EC-4FB2-A1BE-B4E110D126A1}" type="pres">
      <dgm:prSet presAssocID="{4BE500AB-ED05-4A12-936C-BDA2330656A3}" presName="composite" presStyleCnt="0"/>
      <dgm:spPr/>
    </dgm:pt>
    <dgm:pt modelId="{4D9A62D9-B1C6-4E01-B127-6E7428CE8FD4}" type="pres">
      <dgm:prSet presAssocID="{4BE500AB-ED05-4A12-936C-BDA2330656A3}" presName="parentText" presStyleLbl="alignNode1" presStyleIdx="1" presStyleCnt="4">
        <dgm:presLayoutVars>
          <dgm:chMax val="1"/>
          <dgm:bulletEnabled val="1"/>
        </dgm:presLayoutVars>
      </dgm:prSet>
      <dgm:spPr/>
      <dgm:t>
        <a:bodyPr/>
        <a:lstStyle/>
        <a:p>
          <a:endParaRPr lang="ru-RU"/>
        </a:p>
      </dgm:t>
    </dgm:pt>
    <dgm:pt modelId="{D293E40E-8997-42FE-83E4-0D97C8528D5D}" type="pres">
      <dgm:prSet presAssocID="{4BE500AB-ED05-4A12-936C-BDA2330656A3}" presName="descendantText" presStyleLbl="alignAcc1" presStyleIdx="1" presStyleCnt="4">
        <dgm:presLayoutVars>
          <dgm:bulletEnabled val="1"/>
        </dgm:presLayoutVars>
      </dgm:prSet>
      <dgm:spPr/>
      <dgm:t>
        <a:bodyPr/>
        <a:lstStyle/>
        <a:p>
          <a:endParaRPr lang="ru-RU"/>
        </a:p>
      </dgm:t>
    </dgm:pt>
    <dgm:pt modelId="{1A3FE530-B14D-4267-9D15-F57E5733FEF2}" type="pres">
      <dgm:prSet presAssocID="{B4AB12F5-7B74-4176-968B-2077943E6AEE}" presName="sp" presStyleCnt="0"/>
      <dgm:spPr/>
    </dgm:pt>
    <dgm:pt modelId="{77487590-D6FE-40E6-A593-5699523B7599}" type="pres">
      <dgm:prSet presAssocID="{0F6C429B-F8B5-453F-A438-E4618C348F2A}" presName="composite" presStyleCnt="0"/>
      <dgm:spPr/>
    </dgm:pt>
    <dgm:pt modelId="{1FAB5B0E-8E20-49BD-9117-306F6E52CDD1}" type="pres">
      <dgm:prSet presAssocID="{0F6C429B-F8B5-453F-A438-E4618C348F2A}" presName="parentText" presStyleLbl="alignNode1" presStyleIdx="2" presStyleCnt="4">
        <dgm:presLayoutVars>
          <dgm:chMax val="1"/>
          <dgm:bulletEnabled val="1"/>
        </dgm:presLayoutVars>
      </dgm:prSet>
      <dgm:spPr/>
      <dgm:t>
        <a:bodyPr/>
        <a:lstStyle/>
        <a:p>
          <a:endParaRPr lang="ru-RU"/>
        </a:p>
      </dgm:t>
    </dgm:pt>
    <dgm:pt modelId="{1532FEFF-351B-4234-ABB5-6BF2077629A5}" type="pres">
      <dgm:prSet presAssocID="{0F6C429B-F8B5-453F-A438-E4618C348F2A}" presName="descendantText" presStyleLbl="alignAcc1" presStyleIdx="2" presStyleCnt="4" custScaleY="77986">
        <dgm:presLayoutVars>
          <dgm:bulletEnabled val="1"/>
        </dgm:presLayoutVars>
      </dgm:prSet>
      <dgm:spPr/>
      <dgm:t>
        <a:bodyPr/>
        <a:lstStyle/>
        <a:p>
          <a:endParaRPr lang="ru-RU"/>
        </a:p>
      </dgm:t>
    </dgm:pt>
    <dgm:pt modelId="{40B7CF48-1F12-41E2-BABE-0DEB21BF8ECE}" type="pres">
      <dgm:prSet presAssocID="{10815776-9D97-4027-8DF3-DCD192E29321}" presName="sp" presStyleCnt="0"/>
      <dgm:spPr/>
    </dgm:pt>
    <dgm:pt modelId="{1CDD7209-201E-4EB4-B684-F931192317D7}" type="pres">
      <dgm:prSet presAssocID="{DE76E86E-AB92-45FC-AC3C-46DF432BAC2B}" presName="composite" presStyleCnt="0"/>
      <dgm:spPr/>
    </dgm:pt>
    <dgm:pt modelId="{10FE784B-A846-4B88-B700-E22F1471C217}" type="pres">
      <dgm:prSet presAssocID="{DE76E86E-AB92-45FC-AC3C-46DF432BAC2B}" presName="parentText" presStyleLbl="alignNode1" presStyleIdx="3" presStyleCnt="4">
        <dgm:presLayoutVars>
          <dgm:chMax val="1"/>
          <dgm:bulletEnabled val="1"/>
        </dgm:presLayoutVars>
      </dgm:prSet>
      <dgm:spPr/>
      <dgm:t>
        <a:bodyPr/>
        <a:lstStyle/>
        <a:p>
          <a:endParaRPr lang="ru-RU"/>
        </a:p>
      </dgm:t>
    </dgm:pt>
    <dgm:pt modelId="{D4D6764E-91D7-4F8F-A749-B06789F3C81F}" type="pres">
      <dgm:prSet presAssocID="{DE76E86E-AB92-45FC-AC3C-46DF432BAC2B}" presName="descendantText" presStyleLbl="alignAcc1" presStyleIdx="3" presStyleCnt="4" custScaleY="120994">
        <dgm:presLayoutVars>
          <dgm:bulletEnabled val="1"/>
        </dgm:presLayoutVars>
      </dgm:prSet>
      <dgm:spPr/>
      <dgm:t>
        <a:bodyPr/>
        <a:lstStyle/>
        <a:p>
          <a:endParaRPr lang="ru-RU"/>
        </a:p>
      </dgm:t>
    </dgm:pt>
  </dgm:ptLst>
  <dgm:cxnLst>
    <dgm:cxn modelId="{DAD7B682-1703-4118-A999-8F0259B8C3BF}" type="presOf" srcId="{428D4608-39F6-49F5-BEA0-E678B262ABFD}" destId="{1532FEFF-351B-4234-ABB5-6BF2077629A5}" srcOrd="0" destOrd="0" presId="urn:microsoft.com/office/officeart/2005/8/layout/chevron2"/>
    <dgm:cxn modelId="{01B850A4-C945-4EC7-AFA6-5834AC1D42A6}" type="presOf" srcId="{457BA5FD-236F-4640-8BFE-63FC1E1D137E}" destId="{58DD84E8-EC8D-4C76-BEF9-014CD9F7986E}" srcOrd="0" destOrd="0" presId="urn:microsoft.com/office/officeart/2005/8/layout/chevron2"/>
    <dgm:cxn modelId="{C5C06EA9-8AFA-49CE-BB0A-3B6823787563}" srcId="{A308F9C8-6B87-4D2F-A24D-A243ACEC5E91}" destId="{4BE500AB-ED05-4A12-936C-BDA2330656A3}" srcOrd="1" destOrd="0" parTransId="{0A22B8B5-2A96-4C3E-9B49-51BE2E26E4CD}" sibTransId="{B4AB12F5-7B74-4176-968B-2077943E6AEE}"/>
    <dgm:cxn modelId="{6CFC30D6-797D-4548-AEFB-558169FC4BE4}" srcId="{A308F9C8-6B87-4D2F-A24D-A243ACEC5E91}" destId="{688F6B99-A851-4E76-89AE-D31B50015F02}" srcOrd="0" destOrd="0" parTransId="{2A53E5C4-EB3B-4B4F-800C-3982E5FD50FC}" sibTransId="{BEE95531-9A1D-463F-9A21-05C4B04A94B3}"/>
    <dgm:cxn modelId="{061F57C8-D723-4161-A6BB-35657C3FB59D}" srcId="{4BE500AB-ED05-4A12-936C-BDA2330656A3}" destId="{46778669-1A3B-4D18-9214-556336B10E7F}" srcOrd="0" destOrd="0" parTransId="{0F35F7E7-54BC-4263-9BFA-46ECC83C1007}" sibTransId="{20DF9679-2C67-48B5-A47D-6D434479B889}"/>
    <dgm:cxn modelId="{6A0F4A32-1DCE-4E09-8CB7-CCA1F78EEC8A}" type="presOf" srcId="{4BE500AB-ED05-4A12-936C-BDA2330656A3}" destId="{4D9A62D9-B1C6-4E01-B127-6E7428CE8FD4}" srcOrd="0" destOrd="0" presId="urn:microsoft.com/office/officeart/2005/8/layout/chevron2"/>
    <dgm:cxn modelId="{56E51BE7-BF54-4765-8E7D-A1B723AC3B29}" type="presOf" srcId="{688F6B99-A851-4E76-89AE-D31B50015F02}" destId="{0746B36D-B1D8-4E56-850E-8FCED5F9E1C2}" srcOrd="0" destOrd="0" presId="urn:microsoft.com/office/officeart/2005/8/layout/chevron2"/>
    <dgm:cxn modelId="{9A7521F6-E2B0-4F47-9244-6894AA9793FA}" type="presOf" srcId="{0F6C429B-F8B5-453F-A438-E4618C348F2A}" destId="{1FAB5B0E-8E20-49BD-9117-306F6E52CDD1}" srcOrd="0" destOrd="0" presId="urn:microsoft.com/office/officeart/2005/8/layout/chevron2"/>
    <dgm:cxn modelId="{F7C0BF93-64A8-41B6-B7DA-22798C1E5DF3}" type="presOf" srcId="{A308F9C8-6B87-4D2F-A24D-A243ACEC5E91}" destId="{275169BF-BB5B-495F-957C-69D4922D1541}" srcOrd="0" destOrd="0" presId="urn:microsoft.com/office/officeart/2005/8/layout/chevron2"/>
    <dgm:cxn modelId="{113B5732-BB1F-4978-ACD6-F61D441A87C3}" srcId="{A308F9C8-6B87-4D2F-A24D-A243ACEC5E91}" destId="{DE76E86E-AB92-45FC-AC3C-46DF432BAC2B}" srcOrd="3" destOrd="0" parTransId="{0A31EA16-CE02-462F-8E2C-A49B9DCB2B75}" sibTransId="{62B810BB-A695-405C-909B-1A234E4AC64B}"/>
    <dgm:cxn modelId="{B15B438C-83DC-4AE7-9B5F-63371BAEF252}" srcId="{688F6B99-A851-4E76-89AE-D31B50015F02}" destId="{457BA5FD-236F-4640-8BFE-63FC1E1D137E}" srcOrd="0" destOrd="0" parTransId="{F86AB56C-E443-49A8-B534-8083B3DFCFD1}" sibTransId="{8D3CA85E-5B65-4C32-A919-37AFD115CE59}"/>
    <dgm:cxn modelId="{685F4899-20FF-4326-BC42-4B2720E53035}" type="presOf" srcId="{A93B9CD0-4B78-4BF9-B946-411E0604C69C}" destId="{D4D6764E-91D7-4F8F-A749-B06789F3C81F}" srcOrd="0" destOrd="0" presId="urn:microsoft.com/office/officeart/2005/8/layout/chevron2"/>
    <dgm:cxn modelId="{E4D45ECD-CF46-44BC-8D2E-00FD948BF64A}" type="presOf" srcId="{46778669-1A3B-4D18-9214-556336B10E7F}" destId="{D293E40E-8997-42FE-83E4-0D97C8528D5D}" srcOrd="0" destOrd="0" presId="urn:microsoft.com/office/officeart/2005/8/layout/chevron2"/>
    <dgm:cxn modelId="{5162F8B4-88ED-4478-AD69-CB89DBA5312E}" srcId="{A308F9C8-6B87-4D2F-A24D-A243ACEC5E91}" destId="{0F6C429B-F8B5-453F-A438-E4618C348F2A}" srcOrd="2" destOrd="0" parTransId="{A4410287-5827-4FE4-BC5A-90676BAC4543}" sibTransId="{10815776-9D97-4027-8DF3-DCD192E29321}"/>
    <dgm:cxn modelId="{4D362CAF-E6F5-49EC-B0B5-0102B093062D}" type="presOf" srcId="{DE76E86E-AB92-45FC-AC3C-46DF432BAC2B}" destId="{10FE784B-A846-4B88-B700-E22F1471C217}" srcOrd="0" destOrd="0" presId="urn:microsoft.com/office/officeart/2005/8/layout/chevron2"/>
    <dgm:cxn modelId="{4AF3D7AC-412D-4359-B878-831B3D37C9D1}" srcId="{DE76E86E-AB92-45FC-AC3C-46DF432BAC2B}" destId="{A93B9CD0-4B78-4BF9-B946-411E0604C69C}" srcOrd="0" destOrd="0" parTransId="{4AAC2A75-FA35-41B4-837B-9FEC9EC09E38}" sibTransId="{1567DD5E-B63D-40BA-BD25-9608C5899509}"/>
    <dgm:cxn modelId="{5F27379A-D3AD-4DA6-9C69-00CE634BEC2C}" srcId="{0F6C429B-F8B5-453F-A438-E4618C348F2A}" destId="{428D4608-39F6-49F5-BEA0-E678B262ABFD}" srcOrd="0" destOrd="0" parTransId="{7B6601C1-A20C-4013-9F93-6D749574B407}" sibTransId="{E129EC44-30A0-46EB-B90E-C6CB5E9465C5}"/>
    <dgm:cxn modelId="{CF489AAE-68B0-4188-91D0-1161F48AF1FF}" type="presParOf" srcId="{275169BF-BB5B-495F-957C-69D4922D1541}" destId="{4297C1CF-3D4E-49E9-A132-D1CD4134608C}" srcOrd="0" destOrd="0" presId="urn:microsoft.com/office/officeart/2005/8/layout/chevron2"/>
    <dgm:cxn modelId="{9F448D27-D77B-4476-BB6F-765B8615169B}" type="presParOf" srcId="{4297C1CF-3D4E-49E9-A132-D1CD4134608C}" destId="{0746B36D-B1D8-4E56-850E-8FCED5F9E1C2}" srcOrd="0" destOrd="0" presId="urn:microsoft.com/office/officeart/2005/8/layout/chevron2"/>
    <dgm:cxn modelId="{0CE6FBDC-4E09-479C-9277-8F1406982053}" type="presParOf" srcId="{4297C1CF-3D4E-49E9-A132-D1CD4134608C}" destId="{58DD84E8-EC8D-4C76-BEF9-014CD9F7986E}" srcOrd="1" destOrd="0" presId="urn:microsoft.com/office/officeart/2005/8/layout/chevron2"/>
    <dgm:cxn modelId="{5C7647BA-40BF-4533-AD6E-A4FE8223577F}" type="presParOf" srcId="{275169BF-BB5B-495F-957C-69D4922D1541}" destId="{C0013E6E-FEC9-4497-9994-28CAAEFDBB39}" srcOrd="1" destOrd="0" presId="urn:microsoft.com/office/officeart/2005/8/layout/chevron2"/>
    <dgm:cxn modelId="{B9ECC1AA-C282-4FF6-9BA5-C22DC86E5F5C}" type="presParOf" srcId="{275169BF-BB5B-495F-957C-69D4922D1541}" destId="{AEF29336-E0EC-4FB2-A1BE-B4E110D126A1}" srcOrd="2" destOrd="0" presId="urn:microsoft.com/office/officeart/2005/8/layout/chevron2"/>
    <dgm:cxn modelId="{EBCA6D9D-B229-418F-A51A-3C2A375ECBD5}" type="presParOf" srcId="{AEF29336-E0EC-4FB2-A1BE-B4E110D126A1}" destId="{4D9A62D9-B1C6-4E01-B127-6E7428CE8FD4}" srcOrd="0" destOrd="0" presId="urn:microsoft.com/office/officeart/2005/8/layout/chevron2"/>
    <dgm:cxn modelId="{57615174-90DB-450C-B1D2-501ADD24FAC1}" type="presParOf" srcId="{AEF29336-E0EC-4FB2-A1BE-B4E110D126A1}" destId="{D293E40E-8997-42FE-83E4-0D97C8528D5D}" srcOrd="1" destOrd="0" presId="urn:microsoft.com/office/officeart/2005/8/layout/chevron2"/>
    <dgm:cxn modelId="{6667C706-BBD8-406C-BE65-A38FFFEA24FC}" type="presParOf" srcId="{275169BF-BB5B-495F-957C-69D4922D1541}" destId="{1A3FE530-B14D-4267-9D15-F57E5733FEF2}" srcOrd="3" destOrd="0" presId="urn:microsoft.com/office/officeart/2005/8/layout/chevron2"/>
    <dgm:cxn modelId="{6558B937-1E28-458A-9F08-BA4EC72605FC}" type="presParOf" srcId="{275169BF-BB5B-495F-957C-69D4922D1541}" destId="{77487590-D6FE-40E6-A593-5699523B7599}" srcOrd="4" destOrd="0" presId="urn:microsoft.com/office/officeart/2005/8/layout/chevron2"/>
    <dgm:cxn modelId="{6F448462-CE16-4FD8-A7B1-F965A6E21B2B}" type="presParOf" srcId="{77487590-D6FE-40E6-A593-5699523B7599}" destId="{1FAB5B0E-8E20-49BD-9117-306F6E52CDD1}" srcOrd="0" destOrd="0" presId="urn:microsoft.com/office/officeart/2005/8/layout/chevron2"/>
    <dgm:cxn modelId="{66E12C68-1DCB-48F6-B3D8-680605D37409}" type="presParOf" srcId="{77487590-D6FE-40E6-A593-5699523B7599}" destId="{1532FEFF-351B-4234-ABB5-6BF2077629A5}" srcOrd="1" destOrd="0" presId="urn:microsoft.com/office/officeart/2005/8/layout/chevron2"/>
    <dgm:cxn modelId="{9814BADB-B4AC-4DCE-82F6-AF344087E3D9}" type="presParOf" srcId="{275169BF-BB5B-495F-957C-69D4922D1541}" destId="{40B7CF48-1F12-41E2-BABE-0DEB21BF8ECE}" srcOrd="5" destOrd="0" presId="urn:microsoft.com/office/officeart/2005/8/layout/chevron2"/>
    <dgm:cxn modelId="{437C0E8C-ACC3-415D-AD72-F142D197FB2D}" type="presParOf" srcId="{275169BF-BB5B-495F-957C-69D4922D1541}" destId="{1CDD7209-201E-4EB4-B684-F931192317D7}" srcOrd="6" destOrd="0" presId="urn:microsoft.com/office/officeart/2005/8/layout/chevron2"/>
    <dgm:cxn modelId="{6C872FD8-59F8-46C7-B88F-3D81D4EE9BF0}" type="presParOf" srcId="{1CDD7209-201E-4EB4-B684-F931192317D7}" destId="{10FE784B-A846-4B88-B700-E22F1471C217}" srcOrd="0" destOrd="0" presId="urn:microsoft.com/office/officeart/2005/8/layout/chevron2"/>
    <dgm:cxn modelId="{7ADE0257-63C7-48BD-B6BE-93699C4E6D00}" type="presParOf" srcId="{1CDD7209-201E-4EB4-B684-F931192317D7}" destId="{D4D6764E-91D7-4F8F-A749-B06789F3C8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F1E5E-6DA8-45AA-BB82-0DD2BDAA17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740413-9E87-4E9A-9784-F66E98B11A3E}">
      <dgm:prSet phldrT="[Текст]" custT="1"/>
      <dgm:spPr/>
      <dgm:t>
        <a:bodyPr/>
        <a:lstStyle/>
        <a:p>
          <a:r>
            <a:rPr lang="ru-RU" sz="1800" u="sng" dirty="0" smtClean="0">
              <a:latin typeface="Times New Roman" panose="02020603050405020304" pitchFamily="18" charset="0"/>
              <a:cs typeface="Times New Roman" panose="02020603050405020304" pitchFamily="18" charset="0"/>
            </a:rPr>
            <a:t>Нормой предоставления</a:t>
          </a:r>
          <a:r>
            <a:rPr lang="ru-RU" sz="1800" dirty="0" smtClean="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endParaRPr lang="ru-RU" sz="1800" dirty="0">
            <a:latin typeface="Times New Roman" panose="02020603050405020304" pitchFamily="18" charset="0"/>
            <a:cs typeface="Times New Roman" panose="02020603050405020304" pitchFamily="18" charset="0"/>
          </a:endParaRPr>
        </a:p>
      </dgm:t>
    </dgm:pt>
    <dgm:pt modelId="{266C1F7A-298D-467D-92B3-7E9030C32FC9}" type="parTrans" cxnId="{A4D88DFC-3572-4954-BEE2-9CD0DA74FAB7}">
      <dgm:prSet/>
      <dgm:spPr/>
      <dgm:t>
        <a:bodyPr/>
        <a:lstStyle/>
        <a:p>
          <a:endParaRPr lang="ru-RU"/>
        </a:p>
      </dgm:t>
    </dgm:pt>
    <dgm:pt modelId="{30AB169A-CE4F-4542-BD1B-4DBBE91BBA8A}" type="sibTrans" cxnId="{A4D88DFC-3572-4954-BEE2-9CD0DA74FAB7}">
      <dgm:prSet/>
      <dgm:spPr/>
      <dgm:t>
        <a:bodyPr/>
        <a:lstStyle/>
        <a:p>
          <a:endParaRPr lang="ru-RU"/>
        </a:p>
      </dgm:t>
    </dgm:pt>
    <dgm:pt modelId="{272F2669-B69E-4870-801E-659314129DCD}">
      <dgm:prSet phldrT="[Текст]" custT="1"/>
      <dgm:spPr>
        <a:ln>
          <a:solidFill>
            <a:schemeClr val="bg1"/>
          </a:solidFill>
        </a:ln>
      </dgm:spPr>
      <dgm:t>
        <a:bodyPr/>
        <a:lstStyle/>
        <a:p>
          <a:r>
            <a:rPr lang="ru-RU" sz="1800" u="sng" dirty="0" smtClean="0">
              <a:latin typeface="Times New Roman" panose="02020603050405020304" pitchFamily="18" charset="0"/>
              <a:cs typeface="Times New Roman" panose="02020603050405020304" pitchFamily="18" charset="0"/>
            </a:rPr>
            <a:t>Учетной нормой</a:t>
          </a:r>
          <a:r>
            <a:rPr lang="ru-RU" sz="1800" dirty="0" smtClean="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endParaRPr lang="ru-RU" sz="1800" dirty="0">
            <a:latin typeface="Times New Roman" panose="02020603050405020304" pitchFamily="18" charset="0"/>
            <a:cs typeface="Times New Roman" panose="02020603050405020304" pitchFamily="18" charset="0"/>
          </a:endParaRPr>
        </a:p>
      </dgm:t>
    </dgm:pt>
    <dgm:pt modelId="{37127B90-717D-4A47-A899-6041BA2A270E}" type="parTrans" cxnId="{04C16816-4AA7-400C-BDB2-B39CF479E680}">
      <dgm:prSet/>
      <dgm:spPr/>
      <dgm:t>
        <a:bodyPr/>
        <a:lstStyle/>
        <a:p>
          <a:endParaRPr lang="ru-RU"/>
        </a:p>
      </dgm:t>
    </dgm:pt>
    <dgm:pt modelId="{4CCA7BCC-34D3-4A2A-90C9-7A421BB71735}" type="sibTrans" cxnId="{04C16816-4AA7-400C-BDB2-B39CF479E680}">
      <dgm:prSet/>
      <dgm:spPr/>
      <dgm:t>
        <a:bodyPr/>
        <a:lstStyle/>
        <a:p>
          <a:endParaRPr lang="ru-RU"/>
        </a:p>
      </dgm:t>
    </dgm:pt>
    <dgm:pt modelId="{DA56FEE9-E035-44B1-84AB-86FF593F3ED3}" type="pres">
      <dgm:prSet presAssocID="{320F1E5E-6DA8-45AA-BB82-0DD2BDAA1790}" presName="diagram" presStyleCnt="0">
        <dgm:presLayoutVars>
          <dgm:dir/>
          <dgm:resizeHandles val="exact"/>
        </dgm:presLayoutVars>
      </dgm:prSet>
      <dgm:spPr/>
      <dgm:t>
        <a:bodyPr/>
        <a:lstStyle/>
        <a:p>
          <a:endParaRPr lang="ru-RU"/>
        </a:p>
      </dgm:t>
    </dgm:pt>
    <dgm:pt modelId="{FCD44420-BCF2-4C83-B7F0-A6AAF8AD1B82}" type="pres">
      <dgm:prSet presAssocID="{FB740413-9E87-4E9A-9784-F66E98B11A3E}" presName="node" presStyleLbl="node1" presStyleIdx="0" presStyleCnt="2" custLinFactX="18750" custLinFactNeighborX="100000">
        <dgm:presLayoutVars>
          <dgm:bulletEnabled val="1"/>
        </dgm:presLayoutVars>
      </dgm:prSet>
      <dgm:spPr/>
      <dgm:t>
        <a:bodyPr/>
        <a:lstStyle/>
        <a:p>
          <a:endParaRPr lang="ru-RU"/>
        </a:p>
      </dgm:t>
    </dgm:pt>
    <dgm:pt modelId="{B694CEA4-20FA-4551-981E-33341D337A05}" type="pres">
      <dgm:prSet presAssocID="{30AB169A-CE4F-4542-BD1B-4DBBE91BBA8A}" presName="sibTrans" presStyleCnt="0"/>
      <dgm:spPr/>
    </dgm:pt>
    <dgm:pt modelId="{672F4916-9D32-45C0-A3F3-D425AFB8ABA6}" type="pres">
      <dgm:prSet presAssocID="{272F2669-B69E-4870-801E-659314129DCD}" presName="node" presStyleLbl="node1" presStyleIdx="1" presStyleCnt="2" custLinFactX="-11208" custLinFactNeighborX="-100000" custLinFactNeighborY="-347">
        <dgm:presLayoutVars>
          <dgm:bulletEnabled val="1"/>
        </dgm:presLayoutVars>
      </dgm:prSet>
      <dgm:spPr/>
      <dgm:t>
        <a:bodyPr/>
        <a:lstStyle/>
        <a:p>
          <a:endParaRPr lang="ru-RU"/>
        </a:p>
      </dgm:t>
    </dgm:pt>
  </dgm:ptLst>
  <dgm:cxnLst>
    <dgm:cxn modelId="{04C16816-4AA7-400C-BDB2-B39CF479E680}" srcId="{320F1E5E-6DA8-45AA-BB82-0DD2BDAA1790}" destId="{272F2669-B69E-4870-801E-659314129DCD}" srcOrd="1" destOrd="0" parTransId="{37127B90-717D-4A47-A899-6041BA2A270E}" sibTransId="{4CCA7BCC-34D3-4A2A-90C9-7A421BB71735}"/>
    <dgm:cxn modelId="{9060954E-ECF4-48BE-AC2F-24EF162E3E63}" type="presOf" srcId="{FB740413-9E87-4E9A-9784-F66E98B11A3E}" destId="{FCD44420-BCF2-4C83-B7F0-A6AAF8AD1B82}" srcOrd="0" destOrd="0" presId="urn:microsoft.com/office/officeart/2005/8/layout/default"/>
    <dgm:cxn modelId="{FEEEE9A3-CE9A-49DA-9C00-9A61A0EAEE5C}" type="presOf" srcId="{272F2669-B69E-4870-801E-659314129DCD}" destId="{672F4916-9D32-45C0-A3F3-D425AFB8ABA6}" srcOrd="0" destOrd="0" presId="urn:microsoft.com/office/officeart/2005/8/layout/default"/>
    <dgm:cxn modelId="{A4D88DFC-3572-4954-BEE2-9CD0DA74FAB7}" srcId="{320F1E5E-6DA8-45AA-BB82-0DD2BDAA1790}" destId="{FB740413-9E87-4E9A-9784-F66E98B11A3E}" srcOrd="0" destOrd="0" parTransId="{266C1F7A-298D-467D-92B3-7E9030C32FC9}" sibTransId="{30AB169A-CE4F-4542-BD1B-4DBBE91BBA8A}"/>
    <dgm:cxn modelId="{F9446031-0753-4983-985F-7E138C81E952}" type="presOf" srcId="{320F1E5E-6DA8-45AA-BB82-0DD2BDAA1790}" destId="{DA56FEE9-E035-44B1-84AB-86FF593F3ED3}" srcOrd="0" destOrd="0" presId="urn:microsoft.com/office/officeart/2005/8/layout/default"/>
    <dgm:cxn modelId="{F0AA2C38-799E-4E53-8AFB-6F70C3CDBE29}" type="presParOf" srcId="{DA56FEE9-E035-44B1-84AB-86FF593F3ED3}" destId="{FCD44420-BCF2-4C83-B7F0-A6AAF8AD1B82}" srcOrd="0" destOrd="0" presId="urn:microsoft.com/office/officeart/2005/8/layout/default"/>
    <dgm:cxn modelId="{48D2C39C-3D85-4D4D-87A3-63A89755817E}" type="presParOf" srcId="{DA56FEE9-E035-44B1-84AB-86FF593F3ED3}" destId="{B694CEA4-20FA-4551-981E-33341D337A05}" srcOrd="1" destOrd="0" presId="urn:microsoft.com/office/officeart/2005/8/layout/default"/>
    <dgm:cxn modelId="{035FE7F6-40C3-423D-AD84-7B8C796DEF63}" type="presParOf" srcId="{DA56FEE9-E035-44B1-84AB-86FF593F3ED3}" destId="{672F4916-9D32-45C0-A3F3-D425AFB8AB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D046D-AB43-4821-B3F0-01AD865FD4F5}">
      <dsp:nvSpPr>
        <dsp:cNvPr id="0" name=""/>
        <dsp:cNvSpPr/>
      </dsp:nvSpPr>
      <dsp:spPr>
        <a:xfrm>
          <a:off x="4264433" y="2651637"/>
          <a:ext cx="2277010" cy="790367"/>
        </a:xfrm>
        <a:custGeom>
          <a:avLst/>
          <a:gdLst/>
          <a:ahLst/>
          <a:cxnLst/>
          <a:rect l="0" t="0" r="0" b="0"/>
          <a:pathLst>
            <a:path>
              <a:moveTo>
                <a:pt x="0" y="0"/>
              </a:moveTo>
              <a:lnTo>
                <a:pt x="0" y="395183"/>
              </a:lnTo>
              <a:lnTo>
                <a:pt x="2277010" y="395183"/>
              </a:lnTo>
              <a:lnTo>
                <a:pt x="227701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A37D9D40-2FE7-4180-9A75-C21C76FA34D7}">
      <dsp:nvSpPr>
        <dsp:cNvPr id="0" name=""/>
        <dsp:cNvSpPr/>
      </dsp:nvSpPr>
      <dsp:spPr>
        <a:xfrm>
          <a:off x="1883959" y="2651637"/>
          <a:ext cx="2380473" cy="790367"/>
        </a:xfrm>
        <a:custGeom>
          <a:avLst/>
          <a:gdLst/>
          <a:ahLst/>
          <a:cxnLst/>
          <a:rect l="0" t="0" r="0" b="0"/>
          <a:pathLst>
            <a:path>
              <a:moveTo>
                <a:pt x="2380473" y="0"/>
              </a:moveTo>
              <a:lnTo>
                <a:pt x="2380473" y="395183"/>
              </a:lnTo>
              <a:lnTo>
                <a:pt x="0" y="395183"/>
              </a:lnTo>
              <a:lnTo>
                <a:pt x="0" y="790367"/>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EA0212A5-3739-4CB7-B00E-AB04AEAF0633}">
      <dsp:nvSpPr>
        <dsp:cNvPr id="0" name=""/>
        <dsp:cNvSpPr/>
      </dsp:nvSpPr>
      <dsp:spPr>
        <a:xfrm>
          <a:off x="1930516" y="769810"/>
          <a:ext cx="466783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ru-RU" sz="1400" kern="1200" dirty="0" smtClean="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lvl="0" algn="ctr" defTabSz="622300">
            <a:lnSpc>
              <a:spcPct val="90000"/>
            </a:lnSpc>
            <a:spcBef>
              <a:spcPct val="0"/>
            </a:spcBef>
            <a:spcAft>
              <a:spcPts val="0"/>
            </a:spcAft>
          </a:pPr>
          <a:r>
            <a:rPr lang="ru-RU" sz="1400" kern="1200" dirty="0" smtClean="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kern="1200" dirty="0" err="1" smtClean="0">
              <a:latin typeface="Times New Roman" panose="02020603050405020304" pitchFamily="18" charset="0"/>
              <a:cs typeface="Times New Roman" panose="02020603050405020304" pitchFamily="18" charset="0"/>
            </a:rPr>
            <a:t>п.п</a:t>
          </a:r>
          <a:r>
            <a:rPr lang="ru-RU" sz="1400" kern="1200" dirty="0" smtClean="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endParaRPr lang="ru-RU" sz="1400" kern="1200" dirty="0">
            <a:latin typeface="Times New Roman" panose="02020603050405020304" pitchFamily="18" charset="0"/>
            <a:cs typeface="Times New Roman" panose="02020603050405020304" pitchFamily="18" charset="0"/>
          </a:endParaRPr>
        </a:p>
      </dsp:txBody>
      <dsp:txXfrm>
        <a:off x="2165744" y="1005038"/>
        <a:ext cx="4314992" cy="1411371"/>
      </dsp:txXfrm>
    </dsp:sp>
    <dsp:sp modelId="{767605C9-376D-4B20-8200-C5CBED40477B}">
      <dsp:nvSpPr>
        <dsp:cNvPr id="0" name=""/>
        <dsp:cNvSpPr/>
      </dsp:nvSpPr>
      <dsp:spPr>
        <a:xfrm>
          <a:off x="2132" y="3442004"/>
          <a:ext cx="3763654"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не превышает 35 лет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(для кандидатов наук)</a:t>
          </a:r>
          <a:endParaRPr lang="ru-RU" sz="1400" kern="1200" dirty="0">
            <a:latin typeface="Times New Roman" panose="02020603050405020304" pitchFamily="18" charset="0"/>
            <a:cs typeface="Times New Roman" panose="02020603050405020304" pitchFamily="18" charset="0"/>
          </a:endParaRPr>
        </a:p>
      </dsp:txBody>
      <dsp:txXfrm>
        <a:off x="237360" y="3677232"/>
        <a:ext cx="3410812" cy="1411371"/>
      </dsp:txXfrm>
    </dsp:sp>
    <dsp:sp modelId="{D2FA551E-B5E6-4422-87DC-34CEDC3223F9}">
      <dsp:nvSpPr>
        <dsp:cNvPr id="0" name=""/>
        <dsp:cNvSpPr/>
      </dsp:nvSpPr>
      <dsp:spPr>
        <a:xfrm>
          <a:off x="4556154" y="3442004"/>
          <a:ext cx="3970579" cy="1881827"/>
        </a:xfrm>
        <a:prstGeom prst="horizontalScroll">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не превышает 40 лет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(для докторов наук)</a:t>
          </a:r>
          <a:endParaRPr lang="ru-RU" sz="1400" kern="1200" dirty="0"/>
        </a:p>
      </dsp:txBody>
      <dsp:txXfrm>
        <a:off x="4791382" y="3677232"/>
        <a:ext cx="3617737" cy="141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6B36D-B1D8-4E56-850E-8FCED5F9E1C2}">
      <dsp:nvSpPr>
        <dsp:cNvPr id="0" name=""/>
        <dsp:cNvSpPr/>
      </dsp:nvSpPr>
      <dsp:spPr>
        <a:xfrm rot="5400000">
          <a:off x="-207769" y="213334"/>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t> </a:t>
          </a:r>
          <a:endParaRPr lang="ru-RU" sz="1200" kern="1200" dirty="0">
            <a:latin typeface="Times New Roman" panose="02020603050405020304" pitchFamily="18" charset="0"/>
            <a:cs typeface="Times New Roman" panose="02020603050405020304" pitchFamily="18" charset="0"/>
          </a:endParaRPr>
        </a:p>
      </dsp:txBody>
      <dsp:txXfrm rot="-5400000">
        <a:off x="0" y="490360"/>
        <a:ext cx="969590" cy="415538"/>
      </dsp:txXfrm>
    </dsp:sp>
    <dsp:sp modelId="{58DD84E8-EC8D-4C76-BEF9-014CD9F7986E}">
      <dsp:nvSpPr>
        <dsp:cNvPr id="0" name=""/>
        <dsp:cNvSpPr/>
      </dsp:nvSpPr>
      <dsp:spPr>
        <a:xfrm rot="5400000">
          <a:off x="6130628" y="-5155473"/>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1" y="49515"/>
        <a:ext cx="11178458" cy="812431"/>
      </dsp:txXfrm>
    </dsp:sp>
    <dsp:sp modelId="{4D9A62D9-B1C6-4E01-B127-6E7428CE8FD4}">
      <dsp:nvSpPr>
        <dsp:cNvPr id="0" name=""/>
        <dsp:cNvSpPr/>
      </dsp:nvSpPr>
      <dsp:spPr>
        <a:xfrm rot="5400000">
          <a:off x="-207769" y="1456312"/>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rot="-5400000">
        <a:off x="0" y="1733338"/>
        <a:ext cx="969590" cy="415538"/>
      </dsp:txXfrm>
    </dsp:sp>
    <dsp:sp modelId="{D293E40E-8997-42FE-83E4-0D97C8528D5D}">
      <dsp:nvSpPr>
        <dsp:cNvPr id="0" name=""/>
        <dsp:cNvSpPr/>
      </dsp:nvSpPr>
      <dsp:spPr>
        <a:xfrm rot="5400000">
          <a:off x="6130628" y="-3912495"/>
          <a:ext cx="900333"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kern="1200" dirty="0" smtClean="0">
              <a:solidFill>
                <a:schemeClr val="bg1"/>
              </a:solidFill>
              <a:latin typeface="Times New Roman" panose="02020603050405020304" pitchFamily="18" charset="0"/>
              <a:cs typeface="Times New Roman" panose="02020603050405020304" pitchFamily="18" charset="0"/>
            </a:rPr>
            <a:t>учетной нормы</a:t>
          </a:r>
          <a:r>
            <a:rPr lang="ru-RU" sz="1200" kern="1200" dirty="0" smtClean="0">
              <a:solidFill>
                <a:schemeClr val="bg1"/>
              </a:solidFill>
              <a:latin typeface="Times New Roman" panose="02020603050405020304" pitchFamily="18" charset="0"/>
              <a:cs typeface="Times New Roman" panose="02020603050405020304" pitchFamily="18" charset="0"/>
            </a:rPr>
            <a:t> (см. слайд 12)</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1" y="1292493"/>
        <a:ext cx="11178458" cy="812431"/>
      </dsp:txXfrm>
    </dsp:sp>
    <dsp:sp modelId="{1FAB5B0E-8E20-49BD-9117-306F6E52CDD1}">
      <dsp:nvSpPr>
        <dsp:cNvPr id="0" name=""/>
        <dsp:cNvSpPr/>
      </dsp:nvSpPr>
      <dsp:spPr>
        <a:xfrm rot="5400000">
          <a:off x="-207769" y="2699289"/>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 </a:t>
          </a:r>
          <a:endParaRPr lang="ru-RU" sz="1200" kern="1200" dirty="0">
            <a:latin typeface="Times New Roman" panose="02020603050405020304" pitchFamily="18" charset="0"/>
            <a:cs typeface="Times New Roman" panose="02020603050405020304" pitchFamily="18" charset="0"/>
          </a:endParaRPr>
        </a:p>
      </dsp:txBody>
      <dsp:txXfrm rot="-5400000">
        <a:off x="0" y="2976315"/>
        <a:ext cx="969590" cy="415538"/>
      </dsp:txXfrm>
    </dsp:sp>
    <dsp:sp modelId="{1532FEFF-351B-4234-ABB5-6BF2077629A5}">
      <dsp:nvSpPr>
        <dsp:cNvPr id="0" name=""/>
        <dsp:cNvSpPr/>
      </dsp:nvSpPr>
      <dsp:spPr>
        <a:xfrm rot="5400000">
          <a:off x="6229727" y="-2669517"/>
          <a:ext cx="702134"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0" y="2624895"/>
        <a:ext cx="11188134" cy="633584"/>
      </dsp:txXfrm>
    </dsp:sp>
    <dsp:sp modelId="{10FE784B-A846-4B88-B700-E22F1471C217}">
      <dsp:nvSpPr>
        <dsp:cNvPr id="0" name=""/>
        <dsp:cNvSpPr/>
      </dsp:nvSpPr>
      <dsp:spPr>
        <a:xfrm rot="5400000">
          <a:off x="-207769" y="4036775"/>
          <a:ext cx="1385128" cy="969590"/>
        </a:xfrm>
        <a:prstGeom prst="chevron">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a:latin typeface="Times New Roman" panose="02020603050405020304" pitchFamily="18" charset="0"/>
            <a:cs typeface="Times New Roman" panose="02020603050405020304" pitchFamily="18" charset="0"/>
          </a:endParaRPr>
        </a:p>
      </dsp:txBody>
      <dsp:txXfrm rot="-5400000">
        <a:off x="0" y="4313801"/>
        <a:ext cx="969590" cy="415538"/>
      </dsp:txXfrm>
    </dsp:sp>
    <dsp:sp modelId="{D4D6764E-91D7-4F8F-A749-B06789F3C81F}">
      <dsp:nvSpPr>
        <dsp:cNvPr id="0" name=""/>
        <dsp:cNvSpPr/>
      </dsp:nvSpPr>
      <dsp:spPr>
        <a:xfrm rot="5400000">
          <a:off x="6036120" y="-1332031"/>
          <a:ext cx="1089349" cy="11222409"/>
        </a:xfrm>
        <a:prstGeom prst="round2SameRect">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endParaRPr lang="ru-RU" sz="1200" kern="1200" dirty="0">
            <a:solidFill>
              <a:schemeClr val="bg1"/>
            </a:solidFill>
            <a:latin typeface="Times New Roman" panose="02020603050405020304" pitchFamily="18" charset="0"/>
            <a:cs typeface="Times New Roman" panose="02020603050405020304" pitchFamily="18" charset="0"/>
          </a:endParaRPr>
        </a:p>
      </dsp:txBody>
      <dsp:txXfrm rot="-5400000">
        <a:off x="969590" y="3787677"/>
        <a:ext cx="11169231" cy="982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44420-BCF2-4C83-B7F0-A6AAF8AD1B82}">
      <dsp:nvSpPr>
        <dsp:cNvPr id="0" name=""/>
        <dsp:cNvSpPr/>
      </dsp:nvSpPr>
      <dsp:spPr>
        <a:xfrm>
          <a:off x="6047523" y="451"/>
          <a:ext cx="3975276" cy="2385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Нормой предоставления</a:t>
          </a:r>
          <a:r>
            <a:rPr lang="ru-RU" sz="1800" kern="1200" dirty="0" smtClean="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endParaRPr lang="ru-RU" sz="1800" kern="1200" dirty="0">
            <a:latin typeface="Times New Roman" panose="02020603050405020304" pitchFamily="18" charset="0"/>
            <a:cs typeface="Times New Roman" panose="02020603050405020304" pitchFamily="18" charset="0"/>
          </a:endParaRPr>
        </a:p>
      </dsp:txBody>
      <dsp:txXfrm>
        <a:off x="6047523" y="451"/>
        <a:ext cx="3975276" cy="2385165"/>
      </dsp:txXfrm>
    </dsp:sp>
    <dsp:sp modelId="{672F4916-9D32-45C0-A3F3-D425AFB8ABA6}">
      <dsp:nvSpPr>
        <dsp:cNvPr id="0" name=""/>
        <dsp:cNvSpPr/>
      </dsp:nvSpPr>
      <dsp:spPr>
        <a:xfrm>
          <a:off x="1278861" y="0"/>
          <a:ext cx="3975276" cy="2385165"/>
        </a:xfrm>
        <a:prstGeom prst="rect">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Учетной нормой</a:t>
          </a:r>
          <a:r>
            <a:rPr lang="ru-RU" sz="1800" kern="1200" dirty="0" smtClean="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endParaRPr lang="ru-RU" sz="1800" kern="1200" dirty="0">
            <a:latin typeface="Times New Roman" panose="02020603050405020304" pitchFamily="18" charset="0"/>
            <a:cs typeface="Times New Roman" panose="02020603050405020304" pitchFamily="18" charset="0"/>
          </a:endParaRPr>
        </a:p>
      </dsp:txBody>
      <dsp:txXfrm>
        <a:off x="1278861" y="0"/>
        <a:ext cx="3975276" cy="23851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0A92-7FC5-42BF-99F7-30E344C27694}" type="datetimeFigureOut">
              <a:rPr lang="ru-RU" smtClean="0"/>
              <a:t>18.06.2024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2BF37-1E5C-4A80-BF7E-F0C9A75F5C46}" type="slidenum">
              <a:rPr lang="ru-RU" smtClean="0"/>
              <a:t>‹#›</a:t>
            </a:fld>
            <a:endParaRPr lang="ru-RU"/>
          </a:p>
        </p:txBody>
      </p:sp>
    </p:spTree>
    <p:extLst>
      <p:ext uri="{BB962C8B-B14F-4D97-AF65-F5344CB8AC3E}">
        <p14:creationId xmlns:p14="http://schemas.microsoft.com/office/powerpoint/2010/main" val="30576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49745D-4AB3-4FE9-B5CC-48C2ADA8087C}" type="slidenum">
              <a:rPr lang="ru-RU" smtClean="0"/>
              <a:t>6</a:t>
            </a:fld>
            <a:endParaRPr lang="ru-RU"/>
          </a:p>
        </p:txBody>
      </p:sp>
    </p:spTree>
    <p:extLst>
      <p:ext uri="{BB962C8B-B14F-4D97-AF65-F5344CB8AC3E}">
        <p14:creationId xmlns:p14="http://schemas.microsoft.com/office/powerpoint/2010/main" val="8758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13</a:t>
            </a:fld>
            <a:endParaRPr lang="ru-RU"/>
          </a:p>
        </p:txBody>
      </p:sp>
    </p:spTree>
    <p:extLst>
      <p:ext uri="{BB962C8B-B14F-4D97-AF65-F5344CB8AC3E}">
        <p14:creationId xmlns:p14="http://schemas.microsoft.com/office/powerpoint/2010/main" val="3686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72BF37-1E5C-4A80-BF7E-F0C9A75F5C46}" type="slidenum">
              <a:rPr lang="ru-RU" smtClean="0"/>
              <a:t>19</a:t>
            </a:fld>
            <a:endParaRPr lang="ru-RU"/>
          </a:p>
        </p:txBody>
      </p:sp>
    </p:spTree>
    <p:extLst>
      <p:ext uri="{BB962C8B-B14F-4D97-AF65-F5344CB8AC3E}">
        <p14:creationId xmlns:p14="http://schemas.microsoft.com/office/powerpoint/2010/main" val="83618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легкий, плавание, дно океана">
            <a:extLst>
              <a:ext uri="{FF2B5EF4-FFF2-40B4-BE49-F238E27FC236}">
                <a16:creationId xmlns:a16="http://schemas.microsoft.com/office/drawing/2014/main" id="{C8C9DF60-62FA-8854-ADEC-1A2F682B58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663C9817-7807-71CC-550A-FDF81FB0B68D}"/>
              </a:ext>
            </a:extLst>
          </p:cNvPr>
          <p:cNvSpPr>
            <a:spLocks noGrp="1"/>
          </p:cNvSpPr>
          <p:nvPr>
            <p:ph type="ctrTitle"/>
          </p:nvPr>
        </p:nvSpPr>
        <p:spPr>
          <a:xfrm>
            <a:off x="4971472" y="614368"/>
            <a:ext cx="6629400" cy="2387600"/>
          </a:xfrm>
        </p:spPr>
        <p:txBody>
          <a:bodyPr anchor="b">
            <a:normAutofit/>
          </a:bodyPr>
          <a:lstStyle>
            <a:lvl1pPr algn="r">
              <a:defRPr sz="7200" b="1"/>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0BF4817F-68F4-18E8-644D-A9CE57F42136}"/>
              </a:ext>
            </a:extLst>
          </p:cNvPr>
          <p:cNvSpPr>
            <a:spLocks noGrp="1"/>
          </p:cNvSpPr>
          <p:nvPr>
            <p:ph type="subTitle" idx="1"/>
          </p:nvPr>
        </p:nvSpPr>
        <p:spPr>
          <a:xfrm>
            <a:off x="4971470" y="3023397"/>
            <a:ext cx="6629401"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00957222-2D22-E22E-6ABB-E13AC976340C}"/>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00E42697-3747-34E8-501B-2FD35EB00FB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B558E43B-AD4E-4F78-AF74-174D70686047}"/>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9367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F96AA-BD55-FADF-1039-883BE43CB31E}"/>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C5A9FF5-3309-BC72-F040-EEFF120E5C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135943C-D9DC-ED95-D5C1-165EADCB2F05}"/>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A548D134-CBE6-4395-E84C-88591FF204F9}"/>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48CBA4A-E0AE-70D7-57AF-ADAFC163EB7F}"/>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356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EA6F005-754F-F5A7-66CA-EDA1960EFD8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603D6B94-8A9F-1216-C347-B89857CA5EA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100B3505-2DB3-C145-DFDF-ED32F50F265C}"/>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B0DCA8CC-71E6-4A3A-A746-4CD363CB21A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7CBF84C-03D9-EFB3-ED4E-6638F656E5ED}"/>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344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290DF-5133-495F-20FB-61195C11F350}"/>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91ACA40E-C5DC-C59C-B26D-DF81BB12636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E8EBBB04-FEC2-3BBD-7F63-1C832D18436B}"/>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CEFCE9B9-F288-F0FC-9300-203871070EEC}"/>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83545535-B42C-BA3E-B8D5-0B414C9EB816}"/>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37779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D2F63-5D9A-AB6E-BA12-8CC247D0E7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0852869B-1F36-2F54-6D35-7FD15EE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EF94EC9-BFEE-08ED-CB80-7A340979A671}"/>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2289635E-C29B-CADA-D518-79B61CBF7928}"/>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2240E16-A74E-D431-7973-C549C4667875}"/>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9292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3870E-99C3-12F9-9EA7-559A798BF5CF}"/>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8F7CFA9B-3E0C-A7D4-46DD-E0C01C4046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70EB9A3B-EC73-32A5-1F30-D0E199029C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C1D0171B-9F82-986C-D85C-2F7C05C23FED}"/>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6" name="Нижний колонтитул 5">
            <a:extLst>
              <a:ext uri="{FF2B5EF4-FFF2-40B4-BE49-F238E27FC236}">
                <a16:creationId xmlns:a16="http://schemas.microsoft.com/office/drawing/2014/main" id="{7740C1A8-DE1A-1DF8-CBDB-90F6DF3DA3C0}"/>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3F60885-C4B8-EAA0-68E8-DD1F8C0B4342}"/>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1083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D52A8-256B-916D-2FC3-D696548565C9}"/>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0EC12683-D3CA-2857-6B3E-372D8B33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5A7E635-21EB-37ED-F5E4-DD70E13F05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E440A72E-44FA-5E54-B83C-CE0DDA3E1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A5AFA90-45E7-DF7C-6A04-721C86D7C3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ED127906-FB32-0C89-F809-3E93C463A300}"/>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8" name="Нижний колонтитул 7">
            <a:extLst>
              <a:ext uri="{FF2B5EF4-FFF2-40B4-BE49-F238E27FC236}">
                <a16:creationId xmlns:a16="http://schemas.microsoft.com/office/drawing/2014/main" id="{0E280CD6-7486-8234-65D9-87357B955417}"/>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512D7CF4-8F8F-3624-AE91-F580EAECD72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62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B72E0F-DBD6-8D97-D8AC-D1F9DCF81A2D}"/>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80B26E0D-82F2-A319-8866-AF1EE3186E6F}"/>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4" name="Нижний колонтитул 3">
            <a:extLst>
              <a:ext uri="{FF2B5EF4-FFF2-40B4-BE49-F238E27FC236}">
                <a16:creationId xmlns:a16="http://schemas.microsoft.com/office/drawing/2014/main" id="{BCCA3FEA-97CD-2C30-1CF1-AD33337E8DE4}"/>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197B467E-5F37-F1BB-027C-8343D22776CA}"/>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325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B41D92-BE9E-9E19-6DF3-8B2D8C6A5993}"/>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3" name="Нижний колонтитул 2">
            <a:extLst>
              <a:ext uri="{FF2B5EF4-FFF2-40B4-BE49-F238E27FC236}">
                <a16:creationId xmlns:a16="http://schemas.microsoft.com/office/drawing/2014/main" id="{EA40F74A-1146-005B-7255-E1323CD1360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4072E549-17A8-6AD2-B628-ACCFE8E60B4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42937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F17649-8552-7AEF-6837-895F209432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1D93E56F-109C-170E-0206-CF7B1C23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8AECE311-192B-FC94-9E46-A12A76C3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FEC3FC-7454-D234-472A-29518D9DE510}"/>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6" name="Нижний колонтитул 5">
            <a:extLst>
              <a:ext uri="{FF2B5EF4-FFF2-40B4-BE49-F238E27FC236}">
                <a16:creationId xmlns:a16="http://schemas.microsoft.com/office/drawing/2014/main" id="{CDF5419C-2F48-F79D-FCA0-EAAD9C9B744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D4D33907-DC93-290B-331A-84C344CB7DB9}"/>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559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14918A-9FA6-413D-C4A3-D8AC7B915C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EEBE125C-3AE2-265D-A52D-C348D00E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ED7798E2-2BE7-0F40-95A6-35830FD1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AB09D6F-0B0C-A4C5-0BF8-2112BDF1ACD0}"/>
              </a:ext>
            </a:extLst>
          </p:cNvPr>
          <p:cNvSpPr>
            <a:spLocks noGrp="1"/>
          </p:cNvSpPr>
          <p:nvPr>
            <p:ph type="dt" sz="half" idx="10"/>
          </p:nvPr>
        </p:nvSpPr>
        <p:spPr/>
        <p:txBody>
          <a:bodyPr/>
          <a:lstStyle/>
          <a:p>
            <a:fld id="{496597CF-4C16-4C90-8DA1-D6B505B3FB8A}" type="datetimeFigureOut">
              <a:rPr lang="ru-UA" smtClean="0"/>
              <a:t>06/18/2024</a:t>
            </a:fld>
            <a:endParaRPr lang="ru-UA"/>
          </a:p>
        </p:txBody>
      </p:sp>
      <p:sp>
        <p:nvSpPr>
          <p:cNvPr id="6" name="Нижний колонтитул 5">
            <a:extLst>
              <a:ext uri="{FF2B5EF4-FFF2-40B4-BE49-F238E27FC236}">
                <a16:creationId xmlns:a16="http://schemas.microsoft.com/office/drawing/2014/main" id="{673F9566-192B-B133-3FF5-DABC90617396}"/>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6761F101-4C43-86A9-37C2-DBE8F88781DC}"/>
              </a:ext>
            </a:extLst>
          </p:cNvPr>
          <p:cNvSpPr>
            <a:spLocks noGrp="1"/>
          </p:cNvSpPr>
          <p:nvPr>
            <p:ph type="sldNum" sz="quarter" idx="12"/>
          </p:nvPr>
        </p:nvSpPr>
        <p:spPr/>
        <p:txBody>
          <a:bodyPr/>
          <a:lstStyle/>
          <a:p>
            <a:fld id="{41924D00-4737-452A-B4DF-942AAAB67848}" type="slidenum">
              <a:rPr lang="ru-UA" smtClean="0"/>
              <a:t>‹#›</a:t>
            </a:fld>
            <a:endParaRPr lang="ru-UA"/>
          </a:p>
        </p:txBody>
      </p:sp>
    </p:spTree>
    <p:extLst>
      <p:ext uri="{BB962C8B-B14F-4D97-AF65-F5344CB8AC3E}">
        <p14:creationId xmlns:p14="http://schemas.microsoft.com/office/powerpoint/2010/main" val="225135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Изображение выглядит как вентилятор">
            <a:extLst>
              <a:ext uri="{FF2B5EF4-FFF2-40B4-BE49-F238E27FC236}">
                <a16:creationId xmlns:a16="http://schemas.microsoft.com/office/drawing/2014/main" id="{2903A12A-E554-97BC-449A-9BD621AF29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id="{E4120FA6-097A-A029-1848-FFF71C458D2B}"/>
              </a:ext>
            </a:extLst>
          </p:cNvPr>
          <p:cNvSpPr>
            <a:spLocks noGrp="1"/>
          </p:cNvSpPr>
          <p:nvPr>
            <p:ph type="title"/>
          </p:nvPr>
        </p:nvSpPr>
        <p:spPr>
          <a:xfrm>
            <a:off x="838200" y="365126"/>
            <a:ext cx="10515600" cy="466148"/>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F38C31E0-074B-E361-C8F7-53403116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B5BB52E6-2580-E82A-81C4-7BAB47DD2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597CF-4C16-4C90-8DA1-D6B505B3FB8A}" type="datetimeFigureOut">
              <a:rPr lang="ru-UA" smtClean="0"/>
              <a:t>06/18/2024</a:t>
            </a:fld>
            <a:endParaRPr lang="ru-UA"/>
          </a:p>
        </p:txBody>
      </p:sp>
      <p:sp>
        <p:nvSpPr>
          <p:cNvPr id="5" name="Нижний колонтитул 4">
            <a:extLst>
              <a:ext uri="{FF2B5EF4-FFF2-40B4-BE49-F238E27FC236}">
                <a16:creationId xmlns:a16="http://schemas.microsoft.com/office/drawing/2014/main" id="{3156DD58-BBBF-E407-FF8D-CF2452A7D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2409E600-5557-EF30-AF5E-EADF5BB6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4D00-4737-452A-B4DF-942AAAB67848}" type="slidenum">
              <a:rPr lang="ru-UA" smtClean="0"/>
              <a:t>‹#›</a:t>
            </a:fld>
            <a:endParaRPr lang="ru-UA"/>
          </a:p>
        </p:txBody>
      </p:sp>
    </p:spTree>
    <p:extLst>
      <p:ext uri="{BB962C8B-B14F-4D97-AF65-F5344CB8AC3E}">
        <p14:creationId xmlns:p14="http://schemas.microsoft.com/office/powerpoint/2010/main" val="14911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758DD-2C92-1186-179D-7A52F918BEA1}"/>
              </a:ext>
            </a:extLst>
          </p:cNvPr>
          <p:cNvSpPr>
            <a:spLocks noGrp="1"/>
          </p:cNvSpPr>
          <p:nvPr>
            <p:ph type="ctrTitle"/>
          </p:nvPr>
        </p:nvSpPr>
        <p:spPr>
          <a:xfrm>
            <a:off x="5306450" y="369925"/>
            <a:ext cx="6629400" cy="2387600"/>
          </a:xfrm>
        </p:spPr>
        <p:txBody>
          <a:bodyPr>
            <a:normAutofit/>
          </a:bodyPr>
          <a:lstStyle/>
          <a:p>
            <a:pPr algn="ctr"/>
            <a:r>
              <a:rPr lang="ru-RU" sz="3600" dirty="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ru-UA" sz="3600" dirty="0"/>
          </a:p>
        </p:txBody>
      </p:sp>
    </p:spTree>
    <p:extLst>
      <p:ext uri="{BB962C8B-B14F-4D97-AF65-F5344CB8AC3E}">
        <p14:creationId xmlns:p14="http://schemas.microsoft.com/office/powerpoint/2010/main" val="3839508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1 ч. 1 ст. 51 ЖК РФ)</a:t>
            </a:r>
          </a:p>
        </p:txBody>
      </p:sp>
      <p:sp>
        <p:nvSpPr>
          <p:cNvPr id="59" name="Объект 2"/>
          <p:cNvSpPr>
            <a:spLocks noGrp="1"/>
          </p:cNvSpPr>
          <p:nvPr>
            <p:ph idx="1"/>
          </p:nvPr>
        </p:nvSpPr>
        <p:spPr>
          <a:xfrm>
            <a:off x="838200" y="1879071"/>
            <a:ext cx="5030111" cy="4114323"/>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Среди нуждающихся в жилище в первую </a:t>
            </a:r>
            <a:r>
              <a:rPr lang="ru-RU" sz="1800" dirty="0" smtClean="0">
                <a:latin typeface="Times New Roman" panose="02020603050405020304" pitchFamily="18" charset="0"/>
                <a:cs typeface="Times New Roman" panose="02020603050405020304" pitchFamily="18" charset="0"/>
              </a:rPr>
              <a:t>очередь названы </a:t>
            </a:r>
            <a:r>
              <a:rPr lang="ru-RU" sz="1800" dirty="0">
                <a:latin typeface="Times New Roman" panose="02020603050405020304" pitchFamily="18" charset="0"/>
                <a:cs typeface="Times New Roman" panose="02020603050405020304" pitchFamily="18" charset="0"/>
              </a:rPr>
              <a:t>граждане, которые не </a:t>
            </a:r>
            <a:r>
              <a:rPr lang="ru-RU" sz="1800" dirty="0" smtClean="0">
                <a:latin typeface="Times New Roman" panose="02020603050405020304" pitchFamily="18" charset="0"/>
                <a:cs typeface="Times New Roman" panose="02020603050405020304" pitchFamily="18" charset="0"/>
              </a:rPr>
              <a:t>являются </a:t>
            </a:r>
            <a:r>
              <a:rPr lang="ru-RU" sz="1800" dirty="0">
                <a:latin typeface="Times New Roman" panose="02020603050405020304" pitchFamily="18" charset="0"/>
                <a:cs typeface="Times New Roman" panose="02020603050405020304" pitchFamily="18" charset="0"/>
              </a:rPr>
              <a:t>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a:t>
            </a:r>
            <a:r>
              <a:rPr lang="ru-RU" sz="1800" dirty="0" smtClean="0">
                <a:latin typeface="Times New Roman" panose="02020603050405020304" pitchFamily="18" charset="0"/>
                <a:cs typeface="Times New Roman" panose="02020603050405020304" pitchFamily="18" charset="0"/>
              </a:rPr>
              <a:t>помещения</a:t>
            </a: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Это граждане, которые пользуются жильем по договорам коммерческого найма или поднайма, проживают в качестве временных жильцов, занимают жилые помещения </a:t>
            </a:r>
            <a:r>
              <a:rPr lang="ru-RU" sz="1800" dirty="0" smtClean="0">
                <a:latin typeface="Times New Roman" panose="02020603050405020304" pitchFamily="18" charset="0"/>
                <a:cs typeface="Times New Roman" panose="02020603050405020304" pitchFamily="18" charset="0"/>
              </a:rPr>
              <a:t>специализированного </a:t>
            </a:r>
            <a:r>
              <a:rPr lang="ru-RU" sz="1800" dirty="0">
                <a:latin typeface="Times New Roman" panose="02020603050405020304" pitchFamily="18" charset="0"/>
                <a:cs typeface="Times New Roman" panose="02020603050405020304" pitchFamily="18" charset="0"/>
              </a:rPr>
              <a:t>жилищного фонда и др.</a:t>
            </a:r>
          </a:p>
        </p:txBody>
      </p:sp>
      <p:sp>
        <p:nvSpPr>
          <p:cNvPr id="61" name="Title 1">
            <a:extLst>
              <a:ext uri="{FF2B5EF4-FFF2-40B4-BE49-F238E27FC236}">
                <a16:creationId xmlns:a16="http://schemas.microsoft.com/office/drawing/2014/main" id="{2061F102-B500-044D-B150-F1882D7D6325}"/>
              </a:ext>
            </a:extLst>
          </p:cNvPr>
          <p:cNvSpPr txBox="1">
            <a:spLocks/>
          </p:cNvSpPr>
          <p:nvPr/>
        </p:nvSpPr>
        <p:spPr>
          <a:xfrm>
            <a:off x="855597" y="889024"/>
            <a:ext cx="10515600" cy="46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1. Отсутствие жилья у молодого ученого и членов его семьи </a:t>
            </a:r>
            <a:endParaRPr lang="ru-RU" sz="20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63" y="1596994"/>
            <a:ext cx="6738837" cy="4486935"/>
          </a:xfrm>
          <a:prstGeom prst="rect">
            <a:avLst/>
          </a:prstGeom>
        </p:spPr>
      </p:pic>
    </p:spTree>
    <p:extLst>
      <p:ext uri="{BB962C8B-B14F-4D97-AF65-F5344CB8AC3E}">
        <p14:creationId xmlns:p14="http://schemas.microsoft.com/office/powerpoint/2010/main" val="3352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anim calcmode="lin" valueType="num">
                                      <p:cBhvr>
                                        <p:cTn id="8"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xEl>
                                              <p:pRg st="1" end="1"/>
                                            </p:txEl>
                                          </p:spTgt>
                                        </p:tgtEl>
                                        <p:attrNameLst>
                                          <p:attrName>style.visibility</p:attrName>
                                        </p:attrNameLst>
                                      </p:cBhvr>
                                      <p:to>
                                        <p:strVal val="visible"/>
                                      </p:to>
                                    </p:set>
                                    <p:animEffect transition="in" filter="fade">
                                      <p:cBhvr>
                                        <p:cTn id="13" dur="1000"/>
                                        <p:tgtEl>
                                          <p:spTgt spid="59">
                                            <p:txEl>
                                              <p:pRg st="1" end="1"/>
                                            </p:txEl>
                                          </p:spTgt>
                                        </p:tgtEl>
                                      </p:cBhvr>
                                    </p:animEffect>
                                    <p:anim calcmode="lin" valueType="num">
                                      <p:cBhvr>
                                        <p:cTn id="1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build="p"/>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064" y="1992183"/>
            <a:ext cx="6233498" cy="1367662"/>
          </a:xfrm>
        </p:spPr>
        <p:txBody>
          <a:bodyPr>
            <a:noAutofit/>
          </a:bodyPr>
          <a:lstStyle/>
          <a:p>
            <a:pPr marL="0" indent="457200" algn="just">
              <a:spcBef>
                <a:spcPts val="0"/>
              </a:spcBef>
              <a:buNone/>
            </a:pPr>
            <a:r>
              <a:rPr lang="ru-RU" sz="1800" dirty="0" smtClean="0">
                <a:latin typeface="Times New Roman" panose="02020603050405020304" pitchFamily="18" charset="0"/>
                <a:cs typeface="Times New Roman" panose="02020603050405020304" pitchFamily="18" charset="0"/>
              </a:rPr>
              <a:t>Второй категорией нуждающихся являются наниматели </a:t>
            </a:r>
            <a:r>
              <a:rPr lang="ru-RU" sz="1800" dirty="0">
                <a:latin typeface="Times New Roman" panose="02020603050405020304" pitchFamily="18" charset="0"/>
                <a:cs typeface="Times New Roman" panose="02020603050405020304" pitchFamily="18" charset="0"/>
              </a:rPr>
              <a:t>жилых помещений по договорам социального найма, договорам найма жилых помещений жилищного фонда социального использования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нанимателя жилого помещения по договору социального найма, договору найма жилого помещения жилищного фонда социального использования либо </a:t>
            </a:r>
            <a:r>
              <a:rPr lang="ru-RU" sz="1800" dirty="0" smtClean="0">
                <a:latin typeface="Times New Roman" panose="02020603050405020304" pitchFamily="18" charset="0"/>
                <a:cs typeface="Times New Roman" panose="02020603050405020304" pitchFamily="18" charset="0"/>
              </a:rPr>
              <a:t>собственники </a:t>
            </a:r>
            <a:r>
              <a:rPr lang="ru-RU" sz="1800" dirty="0">
                <a:latin typeface="Times New Roman" panose="02020603050405020304" pitchFamily="18" charset="0"/>
                <a:cs typeface="Times New Roman" panose="02020603050405020304" pitchFamily="18" charset="0"/>
              </a:rPr>
              <a:t>жилых помещений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собственника жилого помещения и </a:t>
            </a:r>
            <a:r>
              <a:rPr lang="ru-RU" sz="1800" b="1" dirty="0">
                <a:latin typeface="Times New Roman" panose="02020603050405020304" pitchFamily="18" charset="0"/>
                <a:cs typeface="Times New Roman" panose="02020603050405020304" pitchFamily="18" charset="0"/>
              </a:rPr>
              <a:t>обеспеченные общей площадью жилого помещения на одного члена семьи менее учетной нормы</a:t>
            </a:r>
          </a:p>
        </p:txBody>
      </p:sp>
      <p:pic>
        <p:nvPicPr>
          <p:cNvPr id="2052" name="Picture 4" descr="https://loverust.ru/wp-content/uploads/2020/10/1-1536x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612" y="1992183"/>
            <a:ext cx="4012588" cy="232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063" y="4696308"/>
            <a:ext cx="11212904" cy="2062103"/>
          </a:xfrm>
          <a:prstGeom prst="rect">
            <a:avLst/>
          </a:prstGeom>
          <a:noFill/>
        </p:spPr>
        <p:txBody>
          <a:bodyPr wrap="square" rtlCol="0">
            <a:spAutoFit/>
          </a:bodyPr>
          <a:lstStyle/>
          <a:p>
            <a:pPr algn="just"/>
            <a:r>
              <a:rPr lang="ru-RU" sz="1600" i="1" dirty="0" smtClean="0">
                <a:solidFill>
                  <a:schemeClr val="bg1"/>
                </a:solidFill>
                <a:latin typeface="Times New Roman" panose="02020603050405020304" pitchFamily="18" charset="0"/>
                <a:cs typeface="Times New Roman" panose="02020603050405020304" pitchFamily="18" charset="0"/>
              </a:rPr>
              <a:t>Пример: </a:t>
            </a:r>
            <a:r>
              <a:rPr lang="ru-RU" sz="1600" dirty="0" smtClean="0">
                <a:solidFill>
                  <a:schemeClr val="bg1"/>
                </a:solidFill>
                <a:latin typeface="Times New Roman" panose="02020603050405020304" pitchFamily="18" charset="0"/>
                <a:cs typeface="Times New Roman" panose="02020603050405020304" pitchFamily="18" charset="0"/>
              </a:rPr>
              <a:t>в </a:t>
            </a:r>
            <a:r>
              <a:rPr lang="ru-RU" sz="1600" dirty="0">
                <a:solidFill>
                  <a:schemeClr val="bg1"/>
                </a:solidFill>
                <a:latin typeface="Times New Roman" panose="02020603050405020304" pitchFamily="18" charset="0"/>
                <a:cs typeface="Times New Roman" panose="02020603050405020304" pitchFamily="18" charset="0"/>
              </a:rPr>
              <a:t>квартире общей площадью 59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проживают: </a:t>
            </a:r>
            <a:r>
              <a:rPr lang="ru-RU" sz="1600" dirty="0" smtClean="0">
                <a:solidFill>
                  <a:schemeClr val="bg1"/>
                </a:solidFill>
                <a:latin typeface="Times New Roman" panose="02020603050405020304" pitchFamily="18" charset="0"/>
                <a:cs typeface="Times New Roman" panose="02020603050405020304" pitchFamily="18" charset="0"/>
              </a:rPr>
              <a:t>родители молодого ученого, молодой </a:t>
            </a:r>
            <a:r>
              <a:rPr lang="ru-RU" sz="1600" dirty="0">
                <a:solidFill>
                  <a:schemeClr val="bg1"/>
                </a:solidFill>
                <a:latin typeface="Times New Roman" panose="02020603050405020304" pitchFamily="18" charset="0"/>
                <a:cs typeface="Times New Roman" panose="02020603050405020304" pitchFamily="18" charset="0"/>
              </a:rPr>
              <a:t>ученый с </a:t>
            </a:r>
            <a:r>
              <a:rPr lang="ru-RU" sz="1600" dirty="0" smtClean="0">
                <a:solidFill>
                  <a:schemeClr val="bg1"/>
                </a:solidFill>
                <a:latin typeface="Times New Roman" panose="02020603050405020304" pitchFamily="18" charset="0"/>
                <a:cs typeface="Times New Roman" panose="02020603050405020304" pitchFamily="18" charset="0"/>
              </a:rPr>
              <a:t>супругой и </a:t>
            </a:r>
            <a:r>
              <a:rPr lang="ru-RU" sz="1600" dirty="0">
                <a:solidFill>
                  <a:schemeClr val="bg1"/>
                </a:solidFill>
                <a:latin typeface="Times New Roman" panose="02020603050405020304" pitchFamily="18" charset="0"/>
                <a:cs typeface="Times New Roman" panose="02020603050405020304" pitchFamily="18" charset="0"/>
              </a:rPr>
              <a:t>их </a:t>
            </a:r>
            <a:r>
              <a:rPr lang="ru-RU" sz="1600" dirty="0" smtClean="0">
                <a:solidFill>
                  <a:schemeClr val="bg1"/>
                </a:solidFill>
                <a:latin typeface="Times New Roman" panose="02020603050405020304" pitchFamily="18" charset="0"/>
                <a:cs typeface="Times New Roman" panose="02020603050405020304" pitchFamily="18" charset="0"/>
              </a:rPr>
              <a:t>трое детей (всего </a:t>
            </a:r>
            <a:r>
              <a:rPr lang="ru-RU" sz="1600" dirty="0">
                <a:solidFill>
                  <a:schemeClr val="bg1"/>
                </a:solidFill>
                <a:latin typeface="Times New Roman" panose="02020603050405020304" pitchFamily="18" charset="0"/>
                <a:cs typeface="Times New Roman" panose="02020603050405020304" pitchFamily="18" charset="0"/>
              </a:rPr>
              <a:t>7 </a:t>
            </a:r>
            <a:r>
              <a:rPr lang="ru-RU" sz="1600" dirty="0" smtClean="0">
                <a:solidFill>
                  <a:schemeClr val="bg1"/>
                </a:solidFill>
                <a:latin typeface="Times New Roman" panose="02020603050405020304" pitchFamily="18" charset="0"/>
                <a:cs typeface="Times New Roman" panose="02020603050405020304" pitchFamily="18" charset="0"/>
              </a:rPr>
              <a:t>человек). Иного жилья в собственности либо предоставленного по договору социального найма молодой ученый и члены его семьи не имеют. </a:t>
            </a:r>
            <a:r>
              <a:rPr lang="ru-RU" sz="1600" dirty="0">
                <a:solidFill>
                  <a:schemeClr val="bg1"/>
                </a:solidFill>
                <a:latin typeface="Times New Roman" panose="02020603050405020304" pitchFamily="18" charset="0"/>
                <a:cs typeface="Times New Roman" panose="02020603050405020304" pitchFamily="18" charset="0"/>
              </a:rPr>
              <a:t>На каждого члена семьи приходится по 8,43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Органом местного самоуправления учетная норма площади жилого помещения для признания нуждающимся в жилых помещениях установлена в размере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./1 чел. </a:t>
            </a:r>
            <a:r>
              <a:rPr lang="ru-RU" sz="1600" dirty="0">
                <a:solidFill>
                  <a:schemeClr val="bg1"/>
                </a:solidFill>
                <a:latin typeface="Times New Roman" panose="02020603050405020304" pitchFamily="18" charset="0"/>
                <a:cs typeface="Times New Roman" panose="02020603050405020304" pitchFamily="18" charset="0"/>
              </a:rPr>
              <a:t>Таким образом, все члены семьи считаются нуждающимися в жилье, поскольку на каждого пользователя приходится менее чем по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общей площади жилого помещения. При этом не имеет значения, принадлежит ли квартира семье на праве собственности или семья занимает данное жилое помещение на условиях договора социального </a:t>
            </a:r>
            <a:r>
              <a:rPr lang="ru-RU" sz="1600" dirty="0" smtClean="0">
                <a:solidFill>
                  <a:schemeClr val="bg1"/>
                </a:solidFill>
                <a:latin typeface="Times New Roman" panose="02020603050405020304" pitchFamily="18" charset="0"/>
                <a:cs typeface="Times New Roman" panose="02020603050405020304" pitchFamily="18" charset="0"/>
              </a:rPr>
              <a:t>найма</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338721" y="871131"/>
            <a:ext cx="8682633"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2</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Обеспеченность общей площадью жилого помещения ниже </a:t>
            </a:r>
            <a:r>
              <a:rPr lang="ru-RU" sz="2000" dirty="0">
                <a:solidFill>
                  <a:schemeClr val="bg1"/>
                </a:solidFill>
                <a:latin typeface="Times New Roman" panose="02020603050405020304" pitchFamily="18" charset="0"/>
                <a:cs typeface="Times New Roman" panose="02020603050405020304" pitchFamily="18" charset="0"/>
              </a:rPr>
              <a:t>учетной нормы</a:t>
            </a: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38200" y="365126"/>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2 ч. 1 ст. 51 ЖК РФ)</a:t>
            </a:r>
          </a:p>
        </p:txBody>
      </p:sp>
    </p:spTree>
    <p:extLst>
      <p:ext uri="{BB962C8B-B14F-4D97-AF65-F5344CB8AC3E}">
        <p14:creationId xmlns:p14="http://schemas.microsoft.com/office/powerpoint/2010/main" val="42367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7026" y="1432287"/>
            <a:ext cx="11056309" cy="56088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Третья категория граждан</a:t>
            </a:r>
            <a:r>
              <a:rPr lang="ru-RU" sz="1600" dirty="0">
                <a:latin typeface="Times New Roman" panose="02020603050405020304" pitchFamily="18" charset="0"/>
                <a:cs typeface="Times New Roman" panose="02020603050405020304" pitchFamily="18" charset="0"/>
              </a:rPr>
              <a:t>, нуждающихся в жилье, - это граждане, проживающие в помещении, не отвечающем установленным для жилых помещений </a:t>
            </a:r>
            <a:r>
              <a:rPr lang="ru-RU" sz="1600" dirty="0" smtClean="0">
                <a:latin typeface="Times New Roman" panose="02020603050405020304" pitchFamily="18" charset="0"/>
                <a:cs typeface="Times New Roman" panose="02020603050405020304" pitchFamily="18" charset="0"/>
              </a:rPr>
              <a:t>требованиям</a:t>
            </a:r>
            <a:endParaRPr lang="ru-RU"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1976" y="5288340"/>
            <a:ext cx="11281359" cy="1569660"/>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a:t>
            </a:r>
            <a:r>
              <a:rPr lang="ru-RU" sz="1600" i="1" dirty="0" smtClean="0">
                <a:solidFill>
                  <a:schemeClr val="bg1"/>
                </a:solidFill>
                <a:latin typeface="Times New Roman" panose="02020603050405020304" pitchFamily="18" charset="0"/>
                <a:cs typeface="Times New Roman" panose="02020603050405020304" pitchFamily="18" charset="0"/>
              </a:rPr>
              <a:t>:</a:t>
            </a:r>
            <a:r>
              <a:rPr lang="ru-RU" sz="1600" dirty="0" smtClean="0">
                <a:solidFill>
                  <a:schemeClr val="bg1"/>
                </a:solidFill>
                <a:latin typeface="Times New Roman" panose="02020603050405020304" pitchFamily="18" charset="0"/>
                <a:cs typeface="Times New Roman" panose="02020603050405020304" pitchFamily="18" charset="0"/>
              </a:rPr>
              <a:t> квартира площадью 57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предоставленная по договору социального найма, признана непригодной для постоянного проживания, о чем органом местного самоуправления составлен акт и выдано соответствующее заключение.</a:t>
            </a:r>
          </a:p>
          <a:p>
            <a:pPr algn="just"/>
            <a:r>
              <a:rPr lang="ru-RU" sz="1600" dirty="0" smtClean="0">
                <a:solidFill>
                  <a:schemeClr val="bg1"/>
                </a:solidFill>
                <a:latin typeface="Times New Roman" panose="02020603050405020304" pitchFamily="18" charset="0"/>
                <a:cs typeface="Times New Roman" panose="02020603050405020304" pitchFamily="18" charset="0"/>
              </a:rPr>
              <a:t>Помимо указанной квартиры наниматель и члены его семьи имеют на праве общей долевой собственности жилой дом общей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pPr algn="just"/>
            <a:r>
              <a:rPr lang="ru-RU" sz="1600" dirty="0" smtClean="0">
                <a:solidFill>
                  <a:schemeClr val="bg1"/>
                </a:solidFill>
                <a:latin typeface="Times New Roman" panose="02020603050405020304" pitchFamily="18" charset="0"/>
                <a:cs typeface="Times New Roman" panose="02020603050405020304" pitchFamily="18" charset="0"/>
              </a:rPr>
              <a:t>При определении уровня обеспеченности граждан в расчет берется только жилой дом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endParaRPr lang="ru-RU" sz="1600" dirty="0">
              <a:solidFill>
                <a:schemeClr val="bg1"/>
              </a:solidFill>
            </a:endParaRPr>
          </a:p>
        </p:txBody>
      </p:sp>
      <p:sp>
        <p:nvSpPr>
          <p:cNvPr id="5" name="TextBox 4"/>
          <p:cNvSpPr txBox="1"/>
          <p:nvPr/>
        </p:nvSpPr>
        <p:spPr>
          <a:xfrm>
            <a:off x="603716" y="2179797"/>
            <a:ext cx="7863311" cy="3308598"/>
          </a:xfrm>
          <a:prstGeom prst="rect">
            <a:avLst/>
          </a:prstGeom>
          <a:noFill/>
        </p:spPr>
        <p:txBody>
          <a:bodyPr wrap="square" rtlCol="0">
            <a:spAutoFit/>
          </a:bodyPr>
          <a:lstStyle/>
          <a:p>
            <a:pPr indent="457200" algn="just"/>
            <a:r>
              <a:rPr lang="ru-RU" sz="1500" dirty="0">
                <a:solidFill>
                  <a:schemeClr val="bg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a:t>
            </a:r>
            <a:r>
              <a:rPr lang="ru-RU" sz="1500" dirty="0" smtClean="0">
                <a:solidFill>
                  <a:schemeClr val="bg1"/>
                </a:solidFill>
                <a:latin typeface="Times New Roman" panose="02020603050405020304" pitchFamily="18" charset="0"/>
                <a:cs typeface="Times New Roman" panose="02020603050405020304" pitchFamily="18" charset="0"/>
              </a:rPr>
              <a:t>Положение </a:t>
            </a:r>
            <a:r>
              <a:rPr lang="ru-RU" sz="1500" dirty="0">
                <a:solidFill>
                  <a:schemeClr val="bg1"/>
                </a:solidFill>
                <a:latin typeface="Times New Roman" panose="02020603050405020304" pitchFamily="18" charset="0"/>
                <a:cs typeface="Times New Roman" panose="02020603050405020304" pitchFamily="18" charset="0"/>
              </a:rPr>
              <a:t>о признании помещения жилым помещением, жилого помещения непригодным для проживания и многоквартирного дома аварийным и подлежащим сносу.</a:t>
            </a:r>
            <a:endParaRPr lang="ru-RU" sz="1500" dirty="0" smtClean="0">
              <a:solidFill>
                <a:schemeClr val="bg1"/>
              </a:solidFill>
              <a:latin typeface="Times New Roman" panose="02020603050405020304" pitchFamily="18" charset="0"/>
              <a:cs typeface="Times New Roman" panose="02020603050405020304" pitchFamily="18" charset="0"/>
            </a:endParaRPr>
          </a:p>
          <a:p>
            <a:pPr indent="457200" algn="just"/>
            <a:r>
              <a:rPr lang="ru-RU" sz="1500" dirty="0">
                <a:solidFill>
                  <a:schemeClr val="bg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Решение </a:t>
            </a:r>
            <a:r>
              <a:rPr lang="ru-RU" sz="1500" dirty="0">
                <a:solidFill>
                  <a:schemeClr val="bg1"/>
                </a:solidFill>
                <a:latin typeface="Times New Roman" panose="02020603050405020304" pitchFamily="18" charset="0"/>
                <a:cs typeface="Times New Roman" panose="02020603050405020304" pitchFamily="18" charset="0"/>
              </a:rPr>
              <a:t>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Жилое </a:t>
            </a:r>
            <a:r>
              <a:rPr lang="ru-RU" sz="1500" dirty="0">
                <a:solidFill>
                  <a:schemeClr val="bg1"/>
                </a:solidFill>
                <a:latin typeface="Times New Roman" panose="02020603050405020304" pitchFamily="18" charset="0"/>
                <a:cs typeface="Times New Roman" panose="02020603050405020304" pitchFamily="18" charset="0"/>
              </a:rPr>
              <a:t>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a:t>
            </a:r>
            <a:r>
              <a:rPr lang="ru-RU" sz="1500" dirty="0" smtClean="0">
                <a:solidFill>
                  <a:schemeClr val="bg1"/>
                </a:solidFill>
                <a:latin typeface="Times New Roman" panose="02020603050405020304" pitchFamily="18" charset="0"/>
                <a:cs typeface="Times New Roman" panose="02020603050405020304" pitchFamily="18" charset="0"/>
              </a:rPr>
              <a:t>помещения</a:t>
            </a:r>
            <a:endParaRPr lang="ru-RU" sz="15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endParaRPr>
          </a:p>
        </p:txBody>
      </p:sp>
      <p:sp>
        <p:nvSpPr>
          <p:cNvPr id="6" name="Прямоугольник 5"/>
          <p:cNvSpPr/>
          <p:nvPr/>
        </p:nvSpPr>
        <p:spPr>
          <a:xfrm>
            <a:off x="591977" y="846975"/>
            <a:ext cx="10959154"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3</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Проживание в </a:t>
            </a:r>
            <a:r>
              <a:rPr lang="ru-RU" sz="2000" dirty="0">
                <a:solidFill>
                  <a:schemeClr val="bg1"/>
                </a:solidFill>
                <a:latin typeface="Times New Roman" panose="02020603050405020304" pitchFamily="18" charset="0"/>
                <a:cs typeface="Times New Roman" panose="02020603050405020304" pitchFamily="18" charset="0"/>
              </a:rPr>
              <a:t>помещении, не отвечающем установленным для жилых помещений </a:t>
            </a:r>
            <a:r>
              <a:rPr lang="ru-RU" sz="2000" dirty="0" smtClean="0">
                <a:solidFill>
                  <a:schemeClr val="bg1"/>
                </a:solidFill>
                <a:latin typeface="Times New Roman" panose="02020603050405020304" pitchFamily="18" charset="0"/>
                <a:cs typeface="Times New Roman" panose="02020603050405020304" pitchFamily="18" charset="0"/>
              </a:rPr>
              <a:t>требованиям</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a:t>
            </a:r>
            <a:r>
              <a:rPr lang="ru-RU" sz="2400" dirty="0" smtClean="0">
                <a:latin typeface="Times New Roman" panose="02020603050405020304" pitchFamily="18" charset="0"/>
                <a:cs typeface="Times New Roman" panose="02020603050405020304" pitchFamily="18" charset="0"/>
              </a:rPr>
              <a:t>3 </a:t>
            </a:r>
            <a:r>
              <a:rPr lang="ru-RU" sz="2400" dirty="0">
                <a:latin typeface="Times New Roman" panose="02020603050405020304" pitchFamily="18" charset="0"/>
                <a:cs typeface="Times New Roman" panose="02020603050405020304" pitchFamily="18" charset="0"/>
              </a:rPr>
              <a:t>ч. 1 ст. 51 ЖК РФ)</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717" y="1596241"/>
            <a:ext cx="4046238" cy="3692099"/>
          </a:xfrm>
          <a:prstGeom prst="rect">
            <a:avLst/>
          </a:prstGeom>
        </p:spPr>
      </p:pic>
    </p:spTree>
    <p:extLst>
      <p:ext uri="{BB962C8B-B14F-4D97-AF65-F5344CB8AC3E}">
        <p14:creationId xmlns:p14="http://schemas.microsoft.com/office/powerpoint/2010/main" val="32948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p:nvPr/>
        </p:nvCxnSpPr>
        <p:spPr>
          <a:xfrm>
            <a:off x="0" y="3449370"/>
            <a:ext cx="12192000" cy="11419"/>
          </a:xfrm>
          <a:prstGeom prst="line">
            <a:avLst/>
          </a:prstGeom>
          <a:ln w="69850"/>
          <a:effectLst>
            <a:outerShdw blurRad="76200" dist="12700" dir="2700000" sy="-23000" kx="-8004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sp>
        <p:nvSpPr>
          <p:cNvPr id="5" name="矩形 13"/>
          <p:cNvSpPr/>
          <p:nvPr/>
        </p:nvSpPr>
        <p:spPr>
          <a:xfrm rot="18900000">
            <a:off x="1004513" y="3097523"/>
            <a:ext cx="703401" cy="703694"/>
          </a:xfrm>
          <a:prstGeom prst="rect">
            <a:avLst/>
          </a:prstGeom>
          <a:solidFill>
            <a:schemeClr val="accent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4"/>
          <p:cNvSpPr/>
          <p:nvPr/>
        </p:nvSpPr>
        <p:spPr>
          <a:xfrm>
            <a:off x="533355" y="4141249"/>
            <a:ext cx="2131467" cy="1103203"/>
          </a:xfrm>
          <a:prstGeom prst="rect">
            <a:avLst/>
          </a:prstGeom>
        </p:spPr>
        <p:txBody>
          <a:bodyPr wrap="square" lIns="86694" tIns="43347" rIns="86694" bIns="43347">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В составе семьи имеется больной, страдающий хроническим заболеванием, предусмотренным Перечнем, утв. приказом Минздрава России от 29.11.2012 № 987н </a:t>
            </a:r>
          </a:p>
        </p:txBody>
      </p:sp>
      <p:sp>
        <p:nvSpPr>
          <p:cNvPr id="7" name="矩形 15"/>
          <p:cNvSpPr/>
          <p:nvPr/>
        </p:nvSpPr>
        <p:spPr>
          <a:xfrm rot="18900000">
            <a:off x="3495483" y="3108942"/>
            <a:ext cx="703401" cy="703694"/>
          </a:xfrm>
          <a:prstGeom prst="rect">
            <a:avLst/>
          </a:pr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7"/>
          <p:cNvSpPr/>
          <p:nvPr/>
        </p:nvSpPr>
        <p:spPr>
          <a:xfrm rot="18900000">
            <a:off x="6430607" y="3159883"/>
            <a:ext cx="703401" cy="703694"/>
          </a:xfrm>
          <a:prstGeom prst="rect">
            <a:avLst/>
          </a:prstGeom>
          <a:solidFill>
            <a:schemeClr val="accent3"/>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20"/>
          <p:cNvSpPr/>
          <p:nvPr/>
        </p:nvSpPr>
        <p:spPr>
          <a:xfrm>
            <a:off x="8570495" y="4025446"/>
            <a:ext cx="2700653" cy="2118866"/>
          </a:xfrm>
          <a:prstGeom prst="rect">
            <a:avLst/>
          </a:prstGeom>
        </p:spPr>
        <p:txBody>
          <a:bodyPr wrap="square" lIns="86694" tIns="43347" rIns="86694" bIns="43347">
            <a:spAutoFit/>
          </a:bodyPr>
          <a:lstStyle/>
          <a:p>
            <a:pPr algn="just"/>
            <a:r>
              <a:rPr lang="ru-RU" sz="1100" dirty="0">
                <a:solidFill>
                  <a:schemeClr val="bg1"/>
                </a:solidFill>
                <a:latin typeface="Times New Roman" panose="02020603050405020304" pitchFamily="18" charset="0"/>
                <a:cs typeface="Times New Roman" panose="02020603050405020304" pitchFamily="18" charset="0"/>
              </a:rPr>
              <a:t>Для </a:t>
            </a:r>
            <a:r>
              <a:rPr lang="ru-RU" sz="1100" dirty="0" smtClean="0">
                <a:solidFill>
                  <a:schemeClr val="bg1"/>
                </a:solidFill>
                <a:latin typeface="Times New Roman" panose="02020603050405020304" pitchFamily="18" charset="0"/>
                <a:cs typeface="Times New Roman" panose="02020603050405020304" pitchFamily="18" charset="0"/>
              </a:rPr>
              <a:t>признания </a:t>
            </a:r>
            <a:r>
              <a:rPr lang="ru-RU" sz="1100" dirty="0">
                <a:solidFill>
                  <a:schemeClr val="bg1"/>
                </a:solidFill>
                <a:latin typeface="Times New Roman" panose="02020603050405020304" pitchFamily="18" charset="0"/>
                <a:cs typeface="Times New Roman" panose="02020603050405020304" pitchFamily="18" charset="0"/>
              </a:rPr>
              <a:t>граждан нуждающимися в </a:t>
            </a:r>
            <a:r>
              <a:rPr lang="ru-RU" sz="1100" dirty="0" smtClean="0">
                <a:solidFill>
                  <a:schemeClr val="bg1"/>
                </a:solidFill>
                <a:latin typeface="Times New Roman" panose="02020603050405020304" pitchFamily="18" charset="0"/>
                <a:cs typeface="Times New Roman" panose="02020603050405020304" pitchFamily="18" charset="0"/>
              </a:rPr>
              <a:t>улучшении </a:t>
            </a:r>
            <a:r>
              <a:rPr lang="ru-RU" sz="1100" dirty="0">
                <a:solidFill>
                  <a:schemeClr val="bg1"/>
                </a:solidFill>
                <a:latin typeface="Times New Roman" panose="02020603050405020304" pitchFamily="18" charset="0"/>
                <a:cs typeface="Times New Roman" panose="02020603050405020304" pitchFamily="18" charset="0"/>
              </a:rPr>
              <a:t>жилья не имеет </a:t>
            </a:r>
            <a:r>
              <a:rPr lang="ru-RU" sz="1100" dirty="0" smtClean="0">
                <a:solidFill>
                  <a:schemeClr val="bg1"/>
                </a:solidFill>
                <a:latin typeface="Times New Roman" panose="02020603050405020304" pitchFamily="18" charset="0"/>
                <a:cs typeface="Times New Roman" panose="02020603050405020304" pitchFamily="18" charset="0"/>
              </a:rPr>
              <a:t>значения:</a:t>
            </a:r>
          </a:p>
          <a:p>
            <a:pPr algn="just"/>
            <a:r>
              <a:rPr lang="ru-RU" sz="1100" dirty="0" smtClean="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в коммунальной или отдельной квартире проживает несколько семей;</a:t>
            </a:r>
          </a:p>
          <a:p>
            <a:pPr algn="just"/>
            <a:r>
              <a:rPr lang="ru-RU" sz="1100" dirty="0">
                <a:solidFill>
                  <a:schemeClr val="bg1"/>
                </a:solidFill>
                <a:latin typeface="Times New Roman" panose="02020603050405020304" pitchFamily="18" charset="0"/>
                <a:cs typeface="Times New Roman" panose="02020603050405020304" pitchFamily="18" charset="0"/>
              </a:rPr>
              <a:t>- размер занимаемого жилого помещения</a:t>
            </a:r>
            <a:r>
              <a:rPr lang="ru-RU" sz="1100" dirty="0" smtClean="0">
                <a:solidFill>
                  <a:schemeClr val="bg1"/>
                </a:solidFill>
                <a:latin typeface="Times New Roman" panose="02020603050405020304" pitchFamily="18" charset="0"/>
                <a:cs typeface="Times New Roman" panose="02020603050405020304" pitchFamily="18" charset="0"/>
              </a:rPr>
              <a:t>;</a:t>
            </a:r>
          </a:p>
          <a:p>
            <a:pPr lvl="0" algn="just"/>
            <a:r>
              <a:rPr lang="ru-RU" sz="1100" dirty="0" smtClean="0">
                <a:solidFill>
                  <a:schemeClr val="bg1"/>
                </a:solidFill>
                <a:latin typeface="Times New Roman" panose="02020603050405020304" pitchFamily="18" charset="0"/>
                <a:cs typeface="Times New Roman" panose="02020603050405020304" pitchFamily="18" charset="0"/>
              </a:rPr>
              <a:t>- являются </a:t>
            </a:r>
            <a:r>
              <a:rPr lang="ru-RU" sz="1100" dirty="0">
                <a:solidFill>
                  <a:schemeClr val="bg1"/>
                </a:solidFill>
                <a:latin typeface="Times New Roman" panose="02020603050405020304" pitchFamily="18" charset="0"/>
                <a:cs typeface="Times New Roman" panose="02020603050405020304" pitchFamily="18" charset="0"/>
              </a:rPr>
              <a:t>ли граждане (все или их часть) собственниками всей квартиры или собственниками отдельных комнат и </a:t>
            </a:r>
            <a:r>
              <a:rPr lang="ru-RU" sz="1100" dirty="0" smtClean="0">
                <a:solidFill>
                  <a:schemeClr val="bg1"/>
                </a:solidFill>
                <a:latin typeface="Times New Roman" panose="02020603050405020304" pitchFamily="18" charset="0"/>
                <a:cs typeface="Times New Roman" panose="02020603050405020304" pitchFamily="18" charset="0"/>
              </a:rPr>
              <a:t>т.д.;</a:t>
            </a:r>
          </a:p>
          <a:p>
            <a:pPr algn="just"/>
            <a:r>
              <a:rPr lang="ru-RU" sz="1100" dirty="0" smtClean="0">
                <a:solidFill>
                  <a:schemeClr val="bg1"/>
                </a:solidFill>
                <a:latin typeface="Times New Roman" panose="02020603050405020304" pitchFamily="18" charset="0"/>
                <a:cs typeface="Times New Roman" panose="02020603050405020304" pitchFamily="18" charset="0"/>
              </a:rPr>
              <a:t>- факт </a:t>
            </a:r>
            <a:r>
              <a:rPr lang="ru-RU" sz="1100" dirty="0">
                <a:solidFill>
                  <a:schemeClr val="bg1"/>
                </a:solidFill>
                <a:latin typeface="Times New Roman" panose="02020603050405020304" pitchFamily="18" charset="0"/>
                <a:cs typeface="Times New Roman" panose="02020603050405020304" pitchFamily="18" charset="0"/>
              </a:rPr>
              <a:t>наличия (или отсутствия) родственных отношений </a:t>
            </a:r>
            <a:r>
              <a:rPr lang="ru-RU" sz="1100" dirty="0" smtClean="0">
                <a:solidFill>
                  <a:schemeClr val="bg1"/>
                </a:solidFill>
                <a:latin typeface="Times New Roman" panose="02020603050405020304" pitchFamily="18" charset="0"/>
                <a:cs typeface="Times New Roman" panose="02020603050405020304" pitchFamily="18" charset="0"/>
              </a:rPr>
              <a:t>между зарегистрированными (проживающими) гражданами</a:t>
            </a:r>
          </a:p>
        </p:txBody>
      </p:sp>
      <p:sp>
        <p:nvSpPr>
          <p:cNvPr id="18" name="TextBox 17"/>
          <p:cNvSpPr txBox="1"/>
          <p:nvPr/>
        </p:nvSpPr>
        <p:spPr>
          <a:xfrm>
            <a:off x="1263920" y="888917"/>
            <a:ext cx="9683452" cy="369332"/>
          </a:xfrm>
          <a:prstGeom prst="rect">
            <a:avLst/>
          </a:prstGeom>
          <a:noFill/>
        </p:spPr>
        <p:txBody>
          <a:bodyPr wrap="square" rtlCol="0">
            <a:spAutoFit/>
          </a:bodyPr>
          <a:lstStyle/>
          <a:p>
            <a:r>
              <a:rPr lang="ru-RU" dirty="0" smtClean="0">
                <a:solidFill>
                  <a:schemeClr val="bg1"/>
                </a:solidFill>
                <a:latin typeface="Times New Roman" panose="02020603050405020304" pitchFamily="18" charset="0"/>
                <a:cs typeface="Times New Roman" panose="02020603050405020304" pitchFamily="18" charset="0"/>
              </a:rPr>
              <a:t>4. Совместное проживание с больным, страдающим тяжелой формой хронического заболевания</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027" y="1278695"/>
            <a:ext cx="10988691" cy="923330"/>
          </a:xfrm>
          <a:prstGeom prst="rect">
            <a:avLst/>
          </a:prstGeom>
        </p:spPr>
        <p:txBody>
          <a:bodyPr wrap="square">
            <a:spAutoFit/>
          </a:bodyPr>
          <a:lstStyle/>
          <a:p>
            <a:pPr indent="457200" algn="just"/>
            <a:r>
              <a:rPr lang="ru-RU" i="1" dirty="0" smtClean="0">
                <a:solidFill>
                  <a:schemeClr val="bg1"/>
                </a:solidFill>
                <a:latin typeface="Times New Roman" panose="02020603050405020304" pitchFamily="18" charset="0"/>
                <a:cs typeface="Times New Roman" panose="02020603050405020304" pitchFamily="18" charset="0"/>
              </a:rPr>
              <a:t>Четвертой категорией </a:t>
            </a:r>
            <a:r>
              <a:rPr lang="ru-RU" dirty="0" smtClean="0">
                <a:solidFill>
                  <a:schemeClr val="bg1"/>
                </a:solidFill>
                <a:latin typeface="Times New Roman" panose="02020603050405020304" pitchFamily="18" charset="0"/>
                <a:cs typeface="Times New Roman" panose="02020603050405020304" pitchFamily="18" charset="0"/>
              </a:rPr>
              <a:t>граждан, нуждающихся в улучшении жилищных условий, являются граждане, совместно проживающие </a:t>
            </a:r>
            <a:r>
              <a:rPr lang="ru-RU" dirty="0">
                <a:solidFill>
                  <a:schemeClr val="bg1"/>
                </a:solidFill>
                <a:latin typeface="Times New Roman" panose="02020603050405020304" pitchFamily="18" charset="0"/>
                <a:cs typeface="Times New Roman" panose="02020603050405020304" pitchFamily="18" charset="0"/>
              </a:rPr>
              <a:t>в одной квартире с </a:t>
            </a:r>
            <a:r>
              <a:rPr lang="ru-RU" dirty="0" smtClean="0">
                <a:solidFill>
                  <a:schemeClr val="bg1"/>
                </a:solidFill>
                <a:latin typeface="Times New Roman" panose="02020603050405020304" pitchFamily="18" charset="0"/>
                <a:cs typeface="Times New Roman" panose="02020603050405020304" pitchFamily="18" charset="0"/>
              </a:rPr>
              <a:t>больным, страдающим тяжелой формой хронического заболевания. При рассмотрении данного основания необходимо иметь в виду следующее:</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4" name="矩形 19"/>
          <p:cNvSpPr/>
          <p:nvPr/>
        </p:nvSpPr>
        <p:spPr>
          <a:xfrm rot="18900000">
            <a:off x="9466879" y="3108941"/>
            <a:ext cx="703401" cy="703694"/>
          </a:xfrm>
          <a:prstGeom prst="rect">
            <a:avLst/>
          </a:prstGeom>
          <a:solidFill>
            <a:schemeClr val="accent6">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ru-RU" altLang="zh-CN" sz="23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Прямоугольник 1"/>
          <p:cNvSpPr/>
          <p:nvPr/>
        </p:nvSpPr>
        <p:spPr>
          <a:xfrm>
            <a:off x="5956662" y="4084121"/>
            <a:ext cx="1972491" cy="1277273"/>
          </a:xfrm>
          <a:prstGeom prst="rect">
            <a:avLst/>
          </a:prstGeom>
        </p:spPr>
        <p:txBody>
          <a:bodyPr wrap="square">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lvl="0" algn="ct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8763" y="6211486"/>
            <a:ext cx="12029039" cy="738664"/>
          </a:xfrm>
          <a:prstGeom prst="rect">
            <a:avLst/>
          </a:prstGeom>
        </p:spPr>
        <p:txBody>
          <a:bodyPr wrap="square">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a:t>
            </a:r>
            <a:r>
              <a:rPr lang="ru-RU" sz="1400" dirty="0">
                <a:solidFill>
                  <a:schemeClr val="bg1"/>
                </a:solidFill>
                <a:latin typeface="Times New Roman" panose="02020603050405020304" pitchFamily="18" charset="0"/>
                <a:cs typeface="Times New Roman" panose="02020603050405020304" pitchFamily="18" charset="0"/>
              </a:rPr>
              <a:t>ноября 2012 г. </a:t>
            </a:r>
            <a:r>
              <a:rPr lang="ru-RU" sz="1400" dirty="0" smtClean="0">
                <a:solidFill>
                  <a:schemeClr val="bg1"/>
                </a:solidFill>
                <a:latin typeface="Times New Roman" panose="02020603050405020304" pitchFamily="18" charset="0"/>
                <a:cs typeface="Times New Roman" panose="02020603050405020304" pitchFamily="18" charset="0"/>
              </a:rPr>
              <a:t>№ 987н</a:t>
            </a:r>
            <a:endParaRPr lang="ru-RU" sz="14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4</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 1 ст. 51 ЖК РФ)</a:t>
            </a:r>
          </a:p>
        </p:txBody>
      </p:sp>
      <p:sp>
        <p:nvSpPr>
          <p:cNvPr id="21" name="Прямоугольник 20"/>
          <p:cNvSpPr/>
          <p:nvPr/>
        </p:nvSpPr>
        <p:spPr>
          <a:xfrm>
            <a:off x="2913016" y="4236521"/>
            <a:ext cx="2495007" cy="430887"/>
          </a:xfrm>
          <a:prstGeom prst="rect">
            <a:avLst/>
          </a:prstGeom>
        </p:spPr>
        <p:txBody>
          <a:bodyPr wrap="square">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Граждане проживают в квартире, занятой несколькими семьями</a:t>
            </a:r>
            <a:endParaRPr lang="ru-RU"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750" fill="hold"/>
                                        <p:tgtEl>
                                          <p:spTgt spid="5"/>
                                        </p:tgtEl>
                                        <p:attrNameLst>
                                          <p:attrName>ppt_w</p:attrName>
                                        </p:attrNameLst>
                                      </p:cBhvr>
                                      <p:tavLst>
                                        <p:tav tm="0">
                                          <p:val>
                                            <p:fltVal val="0"/>
                                          </p:val>
                                        </p:tav>
                                        <p:tav tm="100000">
                                          <p:val>
                                            <p:strVal val="#ppt_w"/>
                                          </p:val>
                                        </p:tav>
                                      </p:tavLst>
                                    </p:anim>
                                    <p:anim calcmode="lin" valueType="num">
                                      <p:cBhvr>
                                        <p:cTn id="29" dur="750" fill="hold"/>
                                        <p:tgtEl>
                                          <p:spTgt spid="5"/>
                                        </p:tgtEl>
                                        <p:attrNameLst>
                                          <p:attrName>ppt_h</p:attrName>
                                        </p:attrNameLst>
                                      </p:cBhvr>
                                      <p:tavLst>
                                        <p:tav tm="0">
                                          <p:val>
                                            <p:fltVal val="0"/>
                                          </p:val>
                                        </p:tav>
                                        <p:tav tm="100000">
                                          <p:val>
                                            <p:strVal val="#ppt_h"/>
                                          </p:val>
                                        </p:tav>
                                      </p:tavLst>
                                    </p:anim>
                                    <p:animEffect transition="in" filter="fade">
                                      <p:cBhvr>
                                        <p:cTn id="30" dur="750"/>
                                        <p:tgtEl>
                                          <p:spTgt spid="5"/>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500" fill="hold"/>
                                        <p:tgtEl>
                                          <p:spTgt spid="6"/>
                                        </p:tgtEl>
                                        <p:attrNameLst>
                                          <p:attrName>ppt_x</p:attrName>
                                        </p:attrNameLst>
                                      </p:cBhvr>
                                      <p:tavLst>
                                        <p:tav tm="0">
                                          <p:val>
                                            <p:strVal val="#ppt_x"/>
                                          </p:val>
                                        </p:tav>
                                        <p:tav tm="100000">
                                          <p:val>
                                            <p:strVal val="#ppt_x"/>
                                          </p:val>
                                        </p:tav>
                                      </p:tavLst>
                                    </p:anim>
                                    <p:anim calcmode="lin" valueType="num">
                                      <p:cBhvr additive="base">
                                        <p:cTn id="35" dur="2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75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Effect transition="in" filter="fade">
                                      <p:cBhvr>
                                        <p:cTn id="41" dur="750"/>
                                        <p:tgtEl>
                                          <p:spTgt spid="7"/>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750" fill="hold"/>
                                        <p:tgtEl>
                                          <p:spTgt spid="9"/>
                                        </p:tgtEl>
                                        <p:attrNameLst>
                                          <p:attrName>ppt_w</p:attrName>
                                        </p:attrNameLst>
                                      </p:cBhvr>
                                      <p:tavLst>
                                        <p:tav tm="0">
                                          <p:val>
                                            <p:fltVal val="0"/>
                                          </p:val>
                                        </p:tav>
                                        <p:tav tm="100000">
                                          <p:val>
                                            <p:strVal val="#ppt_w"/>
                                          </p:val>
                                        </p:tav>
                                      </p:tavLst>
                                    </p:anim>
                                    <p:anim calcmode="lin" valueType="num">
                                      <p:cBhvr>
                                        <p:cTn id="46" dur="750" fill="hold"/>
                                        <p:tgtEl>
                                          <p:spTgt spid="9"/>
                                        </p:tgtEl>
                                        <p:attrNameLst>
                                          <p:attrName>ppt_h</p:attrName>
                                        </p:attrNameLst>
                                      </p:cBhvr>
                                      <p:tavLst>
                                        <p:tav tm="0">
                                          <p:val>
                                            <p:fltVal val="0"/>
                                          </p:val>
                                        </p:tav>
                                        <p:tav tm="100000">
                                          <p:val>
                                            <p:strVal val="#ppt_h"/>
                                          </p:val>
                                        </p:tav>
                                      </p:tavLst>
                                    </p:anim>
                                    <p:animEffect transition="in" filter="fade">
                                      <p:cBhvr>
                                        <p:cTn id="47" dur="750"/>
                                        <p:tgtEl>
                                          <p:spTgt spid="9"/>
                                        </p:tgtEl>
                                      </p:cBhvr>
                                    </p:animEffect>
                                  </p:childTnLst>
                                </p:cTn>
                              </p:par>
                            </p:childTnLst>
                          </p:cTn>
                        </p:par>
                        <p:par>
                          <p:cTn id="48" fill="hold">
                            <p:stCondLst>
                              <p:cond delay="7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500" fill="hold"/>
                                        <p:tgtEl>
                                          <p:spTgt spid="2"/>
                                        </p:tgtEl>
                                        <p:attrNameLst>
                                          <p:attrName>ppt_x</p:attrName>
                                        </p:attrNameLst>
                                      </p:cBhvr>
                                      <p:tavLst>
                                        <p:tav tm="0">
                                          <p:val>
                                            <p:strVal val="#ppt_x"/>
                                          </p:val>
                                        </p:tav>
                                        <p:tav tm="100000">
                                          <p:val>
                                            <p:strVal val="#ppt_x"/>
                                          </p:val>
                                        </p:tav>
                                      </p:tavLst>
                                    </p:anim>
                                    <p:anim calcmode="lin" valueType="num">
                                      <p:cBhvr additive="base">
                                        <p:cTn id="52" dur="2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97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500" fill="hold"/>
                                        <p:tgtEl>
                                          <p:spTgt spid="12"/>
                                        </p:tgtEl>
                                        <p:attrNameLst>
                                          <p:attrName>ppt_x</p:attrName>
                                        </p:attrNameLst>
                                      </p:cBhvr>
                                      <p:tavLst>
                                        <p:tav tm="0">
                                          <p:val>
                                            <p:strVal val="#ppt_x"/>
                                          </p:val>
                                        </p:tav>
                                        <p:tav tm="100000">
                                          <p:val>
                                            <p:strVal val="#ppt_x"/>
                                          </p:val>
                                        </p:tav>
                                      </p:tavLst>
                                    </p:anim>
                                    <p:anim calcmode="lin" valueType="num">
                                      <p:cBhvr additive="base">
                                        <p:cTn id="63" dur="2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130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3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0" fill="hold"/>
                                        <p:tgtEl>
                                          <p:spTgt spid="21"/>
                                        </p:tgtEl>
                                        <p:attrNameLst>
                                          <p:attrName>ppt_x</p:attrName>
                                        </p:attrNameLst>
                                      </p:cBhvr>
                                      <p:tavLst>
                                        <p:tav tm="0">
                                          <p:val>
                                            <p:strVal val="#ppt_x"/>
                                          </p:val>
                                        </p:tav>
                                        <p:tav tm="100000">
                                          <p:val>
                                            <p:strVal val="#ppt_x"/>
                                          </p:val>
                                        </p:tav>
                                      </p:tavLst>
                                    </p:anim>
                                    <p:anim calcmode="lin" valueType="num">
                                      <p:cBhvr additive="base">
                                        <p:cTn id="72" dur="2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2" grpId="0"/>
      <p:bldP spid="18" grpId="0"/>
      <p:bldP spid="3" grpId="0"/>
      <p:bldP spid="14" grpId="0" animBg="1"/>
      <p:bldP spid="2" grpId="0"/>
      <p:bldP spid="16"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04727362"/>
              </p:ext>
            </p:extLst>
          </p:nvPr>
        </p:nvGraphicFramePr>
        <p:xfrm>
          <a:off x="390526" y="1203158"/>
          <a:ext cx="11001846" cy="238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544" y="4010686"/>
            <a:ext cx="11181029" cy="2585323"/>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в г. </a:t>
            </a:r>
            <a:r>
              <a:rPr lang="ru-RU" dirty="0" smtClean="0">
                <a:solidFill>
                  <a:schemeClr val="bg1"/>
                </a:solidFill>
                <a:latin typeface="Times New Roman" panose="02020603050405020304" pitchFamily="18" charset="0"/>
                <a:cs typeface="Times New Roman" panose="02020603050405020304" pitchFamily="18" charset="0"/>
              </a:rPr>
              <a:t>Орел решением Орловского горсовета </a:t>
            </a:r>
            <a:r>
              <a:rPr lang="ru-RU" dirty="0">
                <a:solidFill>
                  <a:schemeClr val="bg1"/>
                </a:solidFill>
                <a:latin typeface="Times New Roman" panose="02020603050405020304" pitchFamily="18" charset="0"/>
                <a:cs typeface="Times New Roman" panose="02020603050405020304" pitchFamily="18" charset="0"/>
              </a:rPr>
              <a:t>от 29.06.2006 № 5/058-ГС</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установлены:</a:t>
            </a:r>
          </a:p>
          <a:p>
            <a:pPr algn="just"/>
            <a:r>
              <a:rPr lang="ru-RU" dirty="0">
                <a:solidFill>
                  <a:schemeClr val="bg1"/>
                </a:solidFill>
                <a:latin typeface="Times New Roman" panose="02020603050405020304" pitchFamily="18" charset="0"/>
                <a:cs typeface="Times New Roman" panose="02020603050405020304" pitchFamily="18" charset="0"/>
              </a:rPr>
              <a:t>- учетная норма площади жилого помещения, исходя из которой определяется уровень обеспеченности граждан общей площадью жилого помещения в целях их принятия на учет в качестве нуждающихся в жилых помещениях, - в </a:t>
            </a:r>
            <a:r>
              <a:rPr lang="ru-RU" dirty="0" smtClean="0">
                <a:solidFill>
                  <a:schemeClr val="bg1"/>
                </a:solidFill>
                <a:latin typeface="Times New Roman" panose="02020603050405020304" pitchFamily="18" charset="0"/>
                <a:cs typeface="Times New Roman" panose="02020603050405020304" pitchFamily="18" charset="0"/>
              </a:rPr>
              <a:t>размере 11,5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одного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 норма предоставления площади жилого помещения по договору социального найма </a:t>
            </a:r>
            <a:r>
              <a:rPr lang="ru-RU" dirty="0" smtClean="0">
                <a:solidFill>
                  <a:schemeClr val="bg1"/>
                </a:solidFill>
                <a:latin typeface="Times New Roman" panose="02020603050405020304" pitchFamily="18" charset="0"/>
                <a:cs typeface="Times New Roman" panose="02020603050405020304" pitchFamily="18" charset="0"/>
              </a:rPr>
              <a:t>в размере </a:t>
            </a: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18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каждого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Таким образом, </a:t>
            </a:r>
            <a:r>
              <a:rPr lang="ru-RU" b="1" dirty="0">
                <a:solidFill>
                  <a:schemeClr val="bg1"/>
                </a:solidFill>
                <a:latin typeface="Times New Roman" panose="02020603050405020304" pitchFamily="18" charset="0"/>
                <a:cs typeface="Times New Roman" panose="02020603050405020304" pitchFamily="18" charset="0"/>
              </a:rPr>
              <a:t>принятию на учет в качестве нуждающихся в жилых помещениях</a:t>
            </a:r>
            <a:r>
              <a:rPr lang="ru-RU" dirty="0">
                <a:solidFill>
                  <a:schemeClr val="bg1"/>
                </a:solidFill>
                <a:latin typeface="Times New Roman" panose="02020603050405020304" pitchFamily="18" charset="0"/>
                <a:cs typeface="Times New Roman" panose="02020603050405020304" pitchFamily="18" charset="0"/>
              </a:rPr>
              <a:t> подлежат граждане, обеспеченные общей площадью жилого </a:t>
            </a:r>
            <a:r>
              <a:rPr lang="ru-RU" dirty="0" smtClean="0">
                <a:solidFill>
                  <a:schemeClr val="bg1"/>
                </a:solidFill>
                <a:latin typeface="Times New Roman" panose="02020603050405020304" pitchFamily="18" charset="0"/>
                <a:cs typeface="Times New Roman" panose="02020603050405020304" pitchFamily="18" charset="0"/>
              </a:rPr>
              <a:t>помещения 11,5 и менее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помещения на одного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2061F102-B500-044D-B150-F1882D7D6325}"/>
              </a:ext>
            </a:extLst>
          </p:cNvPr>
          <p:cNvSpPr>
            <a:spLocks noGrp="1"/>
          </p:cNvSpPr>
          <p:nvPr>
            <p:ph type="title"/>
          </p:nvPr>
        </p:nvSpPr>
        <p:spPr>
          <a:xfrm>
            <a:off x="838200" y="365126"/>
            <a:ext cx="10515600" cy="466148"/>
          </a:xfrm>
        </p:spPr>
        <p:txBody>
          <a:bodyPr>
            <a:noAutofit/>
          </a:bodyPr>
          <a:lstStyle/>
          <a:p>
            <a:pPr algn="ctr"/>
            <a:r>
              <a:rPr lang="ru-RU" sz="2200" dirty="0">
                <a:latin typeface="Times New Roman" panose="02020603050405020304" pitchFamily="18" charset="0"/>
                <a:cs typeface="Times New Roman" panose="02020603050405020304" pitchFamily="18" charset="0"/>
              </a:rPr>
              <a:t>Отличия учетной нормы </a:t>
            </a:r>
            <a:r>
              <a:rPr lang="ru-RU" sz="2200" dirty="0" smtClean="0">
                <a:latin typeface="Times New Roman" panose="02020603050405020304" pitchFamily="18" charset="0"/>
                <a:cs typeface="Times New Roman" panose="02020603050405020304" pitchFamily="18" charset="0"/>
              </a:rPr>
              <a:t>площади жилого </a:t>
            </a:r>
            <a:r>
              <a:rPr lang="ru-RU" sz="2200" dirty="0">
                <a:latin typeface="Times New Roman" panose="02020603050405020304" pitchFamily="18" charset="0"/>
                <a:cs typeface="Times New Roman" panose="02020603050405020304" pitchFamily="18" charset="0"/>
              </a:rPr>
              <a:t>помещения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от </a:t>
            </a:r>
            <a:r>
              <a:rPr lang="ru-RU" sz="2200" dirty="0">
                <a:latin typeface="Times New Roman" panose="02020603050405020304" pitchFamily="18" charset="0"/>
                <a:cs typeface="Times New Roman" panose="02020603050405020304" pitchFamily="18" charset="0"/>
              </a:rPr>
              <a:t>нормы </a:t>
            </a:r>
            <a:r>
              <a:rPr lang="ru-RU" sz="2200" dirty="0" smtClean="0">
                <a:latin typeface="Times New Roman" panose="02020603050405020304" pitchFamily="18" charset="0"/>
                <a:cs typeface="Times New Roman" panose="02020603050405020304" pitchFamily="18" charset="0"/>
              </a:rPr>
              <a:t>предоставления площади жилого помещения</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(ст. 50 ЖК РФ)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Равнобедренный треугольник 38"/>
          <p:cNvSpPr/>
          <p:nvPr/>
        </p:nvSpPr>
        <p:spPr>
          <a:xfrm rot="5400000">
            <a:off x="7774825" y="2143019"/>
            <a:ext cx="148331"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06169" y="574034"/>
            <a:ext cx="11199138" cy="1086415"/>
          </a:xfrm>
        </p:spPr>
        <p:txBody>
          <a:bodyPr>
            <a:norm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800" b="1" dirty="0">
                <a:latin typeface="Times New Roman" panose="02020603050405020304" pitchFamily="18" charset="0"/>
                <a:cs typeface="Times New Roman" panose="02020603050405020304" pitchFamily="18" charset="0"/>
              </a:rPr>
              <a:t>нескольких жилых помещений</a:t>
            </a:r>
            <a:r>
              <a:rPr lang="ru-RU" sz="1800" dirty="0">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800" b="1" dirty="0">
                <a:latin typeface="Times New Roman" panose="02020603050405020304" pitchFamily="18" charset="0"/>
                <a:cs typeface="Times New Roman" panose="02020603050405020304" pitchFamily="18" charset="0"/>
              </a:rPr>
              <a:t>суммарной общей площади</a:t>
            </a:r>
            <a:r>
              <a:rPr lang="ru-RU" sz="1800" dirty="0">
                <a:latin typeface="Times New Roman" panose="02020603050405020304" pitchFamily="18" charset="0"/>
                <a:cs typeface="Times New Roman" panose="02020603050405020304" pitchFamily="18" charset="0"/>
              </a:rPr>
              <a:t> всех указанных жилых помещений (часть 2 статьи 51 ЖК РФ</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6169" y="4704145"/>
            <a:ext cx="11257985"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i="1"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семья молодого ученого из </a:t>
            </a:r>
            <a:r>
              <a:rPr lang="ru-RU" dirty="0" smtClean="0">
                <a:solidFill>
                  <a:schemeClr val="bg1"/>
                </a:solidFill>
                <a:latin typeface="Times New Roman" panose="02020603050405020304" pitchFamily="18" charset="0"/>
                <a:cs typeface="Times New Roman" panose="02020603050405020304" pitchFamily="18" charset="0"/>
              </a:rPr>
              <a:t>5 </a:t>
            </a:r>
            <a:r>
              <a:rPr lang="ru-RU" dirty="0">
                <a:solidFill>
                  <a:schemeClr val="bg1"/>
                </a:solidFill>
                <a:latin typeface="Times New Roman" panose="02020603050405020304" pitchFamily="18" charset="0"/>
                <a:cs typeface="Times New Roman" panose="02020603050405020304" pitchFamily="18" charset="0"/>
              </a:rPr>
              <a:t>человек (молодой ученый, его супруга, </a:t>
            </a:r>
            <a:r>
              <a:rPr lang="ru-RU" dirty="0" smtClean="0">
                <a:solidFill>
                  <a:schemeClr val="bg1"/>
                </a:solidFill>
                <a:latin typeface="Times New Roman" panose="02020603050405020304" pitchFamily="18" charset="0"/>
                <a:cs typeface="Times New Roman" panose="02020603050405020304" pitchFamily="18" charset="0"/>
              </a:rPr>
              <a:t>ребёнок и родители молодого ученого) </a:t>
            </a:r>
            <a:r>
              <a:rPr lang="ru-RU" dirty="0">
                <a:solidFill>
                  <a:schemeClr val="bg1"/>
                </a:solidFill>
                <a:latin typeface="Times New Roman" panose="02020603050405020304" pitchFamily="18" charset="0"/>
                <a:cs typeface="Times New Roman" panose="02020603050405020304" pitchFamily="18" charset="0"/>
              </a:rPr>
              <a:t>зарегистрированы в </a:t>
            </a:r>
            <a:r>
              <a:rPr lang="ru-RU" dirty="0" smtClean="0">
                <a:solidFill>
                  <a:schemeClr val="bg1"/>
                </a:solidFill>
                <a:latin typeface="Times New Roman" panose="02020603050405020304" pitchFamily="18" charset="0"/>
                <a:cs typeface="Times New Roman" panose="02020603050405020304" pitchFamily="18" charset="0"/>
              </a:rPr>
              <a:t>г. Мурманске в квартире </a:t>
            </a:r>
            <a:r>
              <a:rPr lang="ru-RU" dirty="0">
                <a:solidFill>
                  <a:schemeClr val="bg1"/>
                </a:solidFill>
                <a:latin typeface="Times New Roman" panose="02020603050405020304" pitchFamily="18" charset="0"/>
                <a:cs typeface="Times New Roman" panose="02020603050405020304" pitchFamily="18" charset="0"/>
              </a:rPr>
              <a:t>площадью 59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предоставленной по договору социального найма. Отец молодого ученого является собственником </a:t>
            </a:r>
            <a:r>
              <a:rPr lang="ru-RU" dirty="0" smtClean="0">
                <a:solidFill>
                  <a:schemeClr val="bg1"/>
                </a:solidFill>
                <a:latin typeface="Times New Roman" panose="02020603050405020304" pitchFamily="18" charset="0"/>
                <a:cs typeface="Times New Roman" panose="02020603050405020304" pitchFamily="18" charset="0"/>
              </a:rPr>
              <a:t>квартиры в г. Кирове </a:t>
            </a:r>
            <a:r>
              <a:rPr lang="ru-RU" dirty="0">
                <a:solidFill>
                  <a:schemeClr val="bg1"/>
                </a:solidFill>
                <a:latin typeface="Times New Roman" panose="02020603050405020304" pitchFamily="18" charset="0"/>
                <a:cs typeface="Times New Roman" panose="02020603050405020304" pitchFamily="18" charset="0"/>
              </a:rPr>
              <a:t>площадью 31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определении того, являются ли такие граждане нуждающимися в жилых помещениях, нужно учитывать суммарную площадь обеих квартир (</a:t>
            </a:r>
            <a:r>
              <a:rPr lang="ru-RU" dirty="0" smtClean="0">
                <a:solidFill>
                  <a:schemeClr val="bg1"/>
                </a:solidFill>
                <a:latin typeface="Times New Roman" panose="02020603050405020304" pitchFamily="18" charset="0"/>
                <a:cs typeface="Times New Roman" panose="02020603050405020304" pitchFamily="18" charset="0"/>
              </a:rPr>
              <a:t>59+31=90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Учетная норма в </a:t>
            </a:r>
            <a:r>
              <a:rPr lang="ru-RU" dirty="0" smtClean="0">
                <a:solidFill>
                  <a:schemeClr val="bg1"/>
                </a:solidFill>
                <a:latin typeface="Times New Roman" panose="02020603050405020304" pitchFamily="18" charset="0"/>
                <a:cs typeface="Times New Roman" panose="02020603050405020304" pitchFamily="18" charset="0"/>
              </a:rPr>
              <a:t>г. Мурманске составляет </a:t>
            </a:r>
            <a:r>
              <a:rPr lang="ru-RU" dirty="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и менее, </a:t>
            </a:r>
            <a:r>
              <a:rPr lang="ru-RU" dirty="0">
                <a:solidFill>
                  <a:schemeClr val="bg1"/>
                </a:solidFill>
                <a:latin typeface="Times New Roman" panose="02020603050405020304" pitchFamily="18" charset="0"/>
                <a:cs typeface="Times New Roman" panose="02020603050405020304" pitchFamily="18" charset="0"/>
              </a:rPr>
              <a:t>в связи с чем такие граждане не могут быть признаны нуждающимися в жилье, поскольку на одного человека приходится более чем по </a:t>
            </a:r>
            <a:r>
              <a:rPr lang="ru-RU" dirty="0" smtClean="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общей площади жилого помещения (90 кв.м:5 чел. = 18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/1 </a:t>
            </a:r>
            <a:r>
              <a:rPr lang="ru-RU" dirty="0">
                <a:solidFill>
                  <a:schemeClr val="bg1"/>
                </a:solidFill>
                <a:latin typeface="Times New Roman" panose="02020603050405020304" pitchFamily="18" charset="0"/>
                <a:cs typeface="Times New Roman" panose="02020603050405020304" pitchFamily="18" charset="0"/>
              </a:rPr>
              <a:t>чел</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6170" y="1991723"/>
            <a:ext cx="4799142" cy="2031325"/>
          </a:xfrm>
          <a:prstGeom prst="rect">
            <a:avLst/>
          </a:prstGeom>
          <a:noFill/>
        </p:spPr>
        <p:txBody>
          <a:bodyPr wrap="square" rtlCol="0">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Суммируются </a:t>
            </a:r>
            <a:r>
              <a:rPr lang="ru-RU" dirty="0">
                <a:solidFill>
                  <a:schemeClr val="bg1"/>
                </a:solidFill>
                <a:latin typeface="Times New Roman" panose="02020603050405020304" pitchFamily="18" charset="0"/>
                <a:cs typeface="Times New Roman" panose="02020603050405020304" pitchFamily="18" charset="0"/>
              </a:rPr>
              <a:t>площади всех жилых помещений молодого ученого и членов его семьи, занимаемых по договорам социального найма и (или) принадлежащих им на праве </a:t>
            </a:r>
            <a:r>
              <a:rPr lang="ru-RU" dirty="0" smtClean="0">
                <a:solidFill>
                  <a:schemeClr val="bg1"/>
                </a:solidFill>
                <a:latin typeface="Times New Roman" panose="02020603050405020304" pitchFamily="18" charset="0"/>
                <a:cs typeface="Times New Roman" panose="02020603050405020304" pitchFamily="18" charset="0"/>
              </a:rPr>
              <a:t>собственности, </a:t>
            </a:r>
            <a:r>
              <a:rPr lang="ru-RU" u="sng" dirty="0" smtClean="0">
                <a:solidFill>
                  <a:schemeClr val="bg1"/>
                </a:solidFill>
                <a:latin typeface="Times New Roman" panose="02020603050405020304" pitchFamily="18" charset="0"/>
                <a:cs typeface="Times New Roman" panose="02020603050405020304" pitchFamily="18" charset="0"/>
              </a:rPr>
              <a:t>независимо </a:t>
            </a:r>
            <a:r>
              <a:rPr lang="ru-RU" u="sng" dirty="0">
                <a:solidFill>
                  <a:schemeClr val="bg1"/>
                </a:solidFill>
                <a:latin typeface="Times New Roman" panose="02020603050405020304" pitchFamily="18" charset="0"/>
                <a:cs typeface="Times New Roman" panose="02020603050405020304" pitchFamily="18" charset="0"/>
              </a:rPr>
              <a:t>от региона их расположения</a:t>
            </a:r>
            <a:r>
              <a:rPr lang="ru-RU" dirty="0">
                <a:solidFill>
                  <a:schemeClr val="bg1"/>
                </a:solidFill>
                <a:latin typeface="Times New Roman" panose="02020603050405020304" pitchFamily="18" charset="0"/>
                <a:cs typeface="Times New Roman" panose="02020603050405020304" pitchFamily="18" charset="0"/>
              </a:rPr>
              <a:t>.</a:t>
            </a:r>
          </a:p>
          <a:p>
            <a:pPr indent="457200" algn="just"/>
            <a:endParaRPr lang="ru-RU" dirty="0">
              <a:solidFill>
                <a:schemeClr val="bg1"/>
              </a:solidFill>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8276"/>
          <a:stretch/>
        </p:blipFill>
        <p:spPr>
          <a:xfrm>
            <a:off x="8146750" y="3585522"/>
            <a:ext cx="1522233" cy="1204110"/>
          </a:xfrm>
          <a:prstGeom prst="rect">
            <a:avLst/>
          </a:prstGeom>
        </p:spPr>
      </p:pic>
      <p:sp>
        <p:nvSpPr>
          <p:cNvPr id="10" name="Овал 9"/>
          <p:cNvSpPr/>
          <p:nvPr/>
        </p:nvSpPr>
        <p:spPr>
          <a:xfrm>
            <a:off x="8095363" y="1595684"/>
            <a:ext cx="1798507" cy="1637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Молодой ученый и члены его семьи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18" y="1684247"/>
            <a:ext cx="1663362" cy="143141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574" r="19208"/>
          <a:stretch/>
        </p:blipFill>
        <p:spPr>
          <a:xfrm>
            <a:off x="10483913" y="1609984"/>
            <a:ext cx="1176951" cy="1608545"/>
          </a:xfrm>
          <a:prstGeom prst="rect">
            <a:avLst/>
          </a:prstGeom>
        </p:spPr>
      </p:pic>
      <p:sp>
        <p:nvSpPr>
          <p:cNvPr id="40" name="Равнобедренный треугольник 39"/>
          <p:cNvSpPr/>
          <p:nvPr/>
        </p:nvSpPr>
        <p:spPr>
          <a:xfrm>
            <a:off x="8907867" y="3267363"/>
            <a:ext cx="173498" cy="40364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16200000">
            <a:off x="10083447" y="2174297"/>
            <a:ext cx="210889"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06169" y="142619"/>
            <a:ext cx="11485831" cy="369332"/>
          </a:xfrm>
          <a:prstGeom prst="rect">
            <a:avLst/>
          </a:prstGeom>
          <a:noFill/>
        </p:spPr>
        <p:txBody>
          <a:bodyPr wrap="square" rtlCol="0">
            <a:sp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Суммирование общей площади жилого помещения (часть 2 статьи 51 Жилищного кодекса Российской Федерации)</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par>
                          <p:cTn id="42" fill="hold">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2" grpId="0"/>
      <p:bldP spid="4" grpId="0"/>
      <p:bldP spid="10" grpId="0" animBg="1"/>
      <p:bldP spid="40"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550" y="345649"/>
            <a:ext cx="11624650" cy="597527"/>
          </a:xfrm>
        </p:spPr>
        <p:txBody>
          <a:bodyPr>
            <a:normAutofit/>
          </a:bodyPr>
          <a:lstStyle/>
          <a:p>
            <a:pPr marL="0" indent="457200" algn="ctr">
              <a:spcBef>
                <a:spcPts val="0"/>
              </a:spcBef>
              <a:buNone/>
            </a:pPr>
            <a:r>
              <a:rPr lang="ru-RU" sz="1800" b="1" dirty="0" smtClean="0">
                <a:latin typeface="Times New Roman" panose="02020603050405020304" pitchFamily="18" charset="0"/>
                <a:cs typeface="Times New Roman" panose="02020603050405020304" pitchFamily="18" charset="0"/>
              </a:rPr>
              <a:t>Отсутствие </a:t>
            </a:r>
            <a:r>
              <a:rPr lang="ru-RU" sz="1800" b="1" dirty="0">
                <a:latin typeface="Times New Roman" panose="02020603050405020304" pitchFamily="18" charset="0"/>
                <a:cs typeface="Times New Roman" panose="02020603050405020304" pitchFamily="18" charset="0"/>
              </a:rPr>
              <a:t>жилья </a:t>
            </a:r>
            <a:r>
              <a:rPr lang="ru-RU" sz="1800" b="1" dirty="0" smtClean="0">
                <a:latin typeface="Times New Roman" panose="02020603050405020304" pitchFamily="18" charset="0"/>
                <a:cs typeface="Times New Roman" panose="02020603050405020304" pitchFamily="18" charset="0"/>
              </a:rPr>
              <a:t>по месту </a:t>
            </a:r>
            <a:r>
              <a:rPr lang="ru-RU" sz="1800" b="1" dirty="0">
                <a:latin typeface="Times New Roman" panose="02020603050405020304" pitchFamily="18" charset="0"/>
                <a:cs typeface="Times New Roman" panose="02020603050405020304" pitchFamily="18" charset="0"/>
              </a:rPr>
              <a:t>работы молодого </a:t>
            </a:r>
            <a:r>
              <a:rPr lang="ru-RU" sz="1800" b="1" dirty="0" smtClean="0">
                <a:latin typeface="Times New Roman" panose="02020603050405020304" pitchFamily="18" charset="0"/>
                <a:cs typeface="Times New Roman" panose="02020603050405020304" pitchFamily="18" charset="0"/>
              </a:rPr>
              <a:t>учёного </a:t>
            </a:r>
            <a:r>
              <a:rPr lang="ru-RU" sz="1800" b="1" dirty="0">
                <a:latin typeface="Times New Roman" panose="02020603050405020304" pitchFamily="18" charset="0"/>
                <a:cs typeface="Times New Roman" panose="02020603050405020304" pitchFamily="18" charset="0"/>
              </a:rPr>
              <a:t>не влечет автоматическое признание </a:t>
            </a:r>
            <a:r>
              <a:rPr lang="ru-RU" sz="1800" b="1" dirty="0" smtClean="0">
                <a:latin typeface="Times New Roman" panose="02020603050405020304" pitchFamily="18" charset="0"/>
                <a:cs typeface="Times New Roman" panose="02020603050405020304" pitchFamily="18" charset="0"/>
              </a:rPr>
              <a:t>его нуждающимся </a:t>
            </a:r>
            <a:r>
              <a:rPr lang="ru-RU" sz="1800" b="1" dirty="0">
                <a:latin typeface="Times New Roman" panose="02020603050405020304" pitchFamily="18" charset="0"/>
                <a:cs typeface="Times New Roman" panose="02020603050405020304" pitchFamily="18" charset="0"/>
              </a:rPr>
              <a:t>в жилом </a:t>
            </a:r>
            <a:r>
              <a:rPr lang="ru-RU" sz="1800" b="1" dirty="0" smtClean="0">
                <a:latin typeface="Times New Roman" panose="02020603050405020304" pitchFamily="18" charset="0"/>
                <a:cs typeface="Times New Roman" panose="02020603050405020304" pitchFamily="18" charset="0"/>
              </a:rPr>
              <a:t>помещении</a:t>
            </a:r>
            <a:endParaRPr lang="ru-RU" sz="1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51438" y="4916031"/>
            <a:ext cx="11217243"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молодой ученый осуществляет трудовую деятельность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где проживает в служебном жилье. При этом он имеет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Новом Уренгое </a:t>
            </a:r>
            <a:r>
              <a:rPr lang="ru-RU" dirty="0">
                <a:solidFill>
                  <a:schemeClr val="bg1"/>
                </a:solidFill>
                <a:latin typeface="Times New Roman" panose="02020603050405020304" pitchFamily="18" charset="0"/>
                <a:cs typeface="Times New Roman" panose="02020603050405020304" pitchFamily="18" charset="0"/>
              </a:rPr>
              <a:t>квартиру на праве собственности площадью 42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составе семьи </a:t>
            </a:r>
            <a:r>
              <a:rPr lang="ru-RU" dirty="0" smtClean="0">
                <a:solidFill>
                  <a:schemeClr val="bg1"/>
                </a:solidFill>
                <a:latin typeface="Times New Roman" panose="02020603050405020304" pitchFamily="18" charset="0"/>
                <a:cs typeface="Times New Roman" panose="02020603050405020304" pitchFamily="18" charset="0"/>
              </a:rPr>
              <a:t> 3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супруга и сын) и учетной норме площади жилого помещения в г. </a:t>
            </a:r>
            <a:r>
              <a:rPr lang="ru-RU" dirty="0" smtClean="0">
                <a:solidFill>
                  <a:schemeClr val="bg1"/>
                </a:solidFill>
                <a:latin typeface="Times New Roman" panose="02020603050405020304" pitchFamily="18" charset="0"/>
                <a:cs typeface="Times New Roman" panose="02020603050405020304" pitchFamily="18" charset="0"/>
              </a:rPr>
              <a:t>Москве               10  </a:t>
            </a:r>
            <a:r>
              <a:rPr lang="ru-RU" dirty="0">
                <a:solidFill>
                  <a:schemeClr val="bg1"/>
                </a:solidFill>
                <a:latin typeface="Times New Roman" panose="02020603050405020304" pitchFamily="18" charset="0"/>
                <a:cs typeface="Times New Roman" panose="02020603050405020304" pitchFamily="18" charset="0"/>
              </a:rPr>
              <a:t>квадратных метров </a:t>
            </a:r>
            <a:r>
              <a:rPr lang="ru-RU" dirty="0" smtClean="0">
                <a:solidFill>
                  <a:schemeClr val="bg1"/>
                </a:solidFill>
                <a:latin typeface="Times New Roman" panose="02020603050405020304" pitchFamily="18" charset="0"/>
                <a:cs typeface="Times New Roman" panose="02020603050405020304" pitchFamily="18" charset="0"/>
              </a:rPr>
              <a:t>на 1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не будет признан нуждающимся в улучшении жилищных условий (42:3=14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 поскольку его обеспеченность жильем в г. </a:t>
            </a:r>
            <a:r>
              <a:rPr lang="ru-RU" dirty="0" smtClean="0">
                <a:solidFill>
                  <a:schemeClr val="bg1"/>
                </a:solidFill>
                <a:latin typeface="Times New Roman" panose="02020603050405020304" pitchFamily="18" charset="0"/>
                <a:cs typeface="Times New Roman" panose="02020603050405020304" pitchFamily="18" charset="0"/>
              </a:rPr>
              <a:t>Новом Уренго</a:t>
            </a:r>
            <a:r>
              <a:rPr lang="ru-RU" dirty="0">
                <a:solidFill>
                  <a:schemeClr val="bg1"/>
                </a:solidFill>
                <a:latin typeface="Times New Roman" panose="02020603050405020304" pitchFamily="18" charset="0"/>
                <a:cs typeface="Times New Roman" panose="02020603050405020304" pitchFamily="18" charset="0"/>
              </a:rPr>
              <a:t>е</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выше установленной в 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учетной </a:t>
            </a:r>
            <a:r>
              <a:rPr lang="ru-RU" dirty="0" smtClean="0">
                <a:solidFill>
                  <a:schemeClr val="bg1"/>
                </a:solidFill>
                <a:latin typeface="Times New Roman" panose="02020603050405020304" pitchFamily="18" charset="0"/>
                <a:cs typeface="Times New Roman" panose="02020603050405020304" pitchFamily="18" charset="0"/>
              </a:rPr>
              <a:t>нормы</a:t>
            </a:r>
            <a:endParaRPr lang="ru-RU" dirty="0">
              <a:solidFill>
                <a:schemeClr val="bg1"/>
              </a:solidFill>
              <a:latin typeface="Times New Roman" panose="02020603050405020304" pitchFamily="18" charset="0"/>
              <a:cs typeface="Times New Roman" panose="02020603050405020304" pitchFamily="18" charset="0"/>
            </a:endParaRPr>
          </a:p>
          <a:p>
            <a:pPr algn="just"/>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86400" y="1892176"/>
            <a:ext cx="6400800" cy="1477328"/>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indent="457200" algn="just"/>
            <a:endParaRPr lang="ru-RU"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https://www.sl-24.ru/files/goroda-po-rossii/gruzoperevozki-moskva-novyi-ureng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t="11618" r="21885" b="21683"/>
          <a:stretch/>
        </p:blipFill>
        <p:spPr bwMode="auto">
          <a:xfrm>
            <a:off x="877647" y="1892176"/>
            <a:ext cx="4228508" cy="25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smtClean="0">
                <a:latin typeface="Times New Roman" panose="02020603050405020304" pitchFamily="18" charset="0"/>
                <a:cs typeface="Times New Roman" panose="02020603050405020304" pitchFamily="18" charset="0"/>
              </a:rPr>
              <a:t>Намеренное ухудшение жилищный условий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(ст. 53 ЖК РФ)</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977" y="1761907"/>
            <a:ext cx="5481119" cy="364893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800" b="1" dirty="0">
                <a:latin typeface="Times New Roman" panose="02020603050405020304" pitchFamily="18" charset="0"/>
                <a:cs typeface="Times New Roman" panose="02020603050405020304" pitchFamily="18" charset="0"/>
              </a:rPr>
              <a:t>не ранее чем через </a:t>
            </a:r>
            <a:r>
              <a:rPr lang="ru-RU" sz="1800" b="1" dirty="0" smtClean="0">
                <a:latin typeface="Times New Roman" panose="02020603050405020304" pitchFamily="18" charset="0"/>
                <a:cs typeface="Times New Roman" panose="02020603050405020304" pitchFamily="18" charset="0"/>
              </a:rPr>
              <a:t>5 </a:t>
            </a:r>
            <a:r>
              <a:rPr lang="ru-RU" sz="1800" b="1" dirty="0">
                <a:latin typeface="Times New Roman" panose="02020603050405020304" pitchFamily="18" charset="0"/>
                <a:cs typeface="Times New Roman" panose="02020603050405020304" pitchFamily="18" charset="0"/>
              </a:rPr>
              <a:t>лет </a:t>
            </a:r>
            <a:r>
              <a:rPr lang="ru-RU" sz="1800" dirty="0">
                <a:latin typeface="Times New Roman" panose="02020603050405020304" pitchFamily="18" charset="0"/>
                <a:cs typeface="Times New Roman" panose="02020603050405020304" pitchFamily="18" charset="0"/>
              </a:rPr>
              <a:t>со дня совершения указанных намеренных </a:t>
            </a:r>
            <a:r>
              <a:rPr lang="ru-RU" sz="1800" dirty="0" smtClean="0">
                <a:latin typeface="Times New Roman" panose="02020603050405020304" pitchFamily="18" charset="0"/>
                <a:cs typeface="Times New Roman" panose="02020603050405020304" pitchFamily="18" charset="0"/>
              </a:rPr>
              <a:t>действий</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r>
              <a:rPr lang="ru-RU" sz="1800" dirty="0" smtClean="0">
                <a:latin typeface="Times New Roman" panose="02020603050405020304" pitchFamily="18" charset="0"/>
                <a:cs typeface="Times New Roman" panose="02020603050405020304" pitchFamily="18" charset="0"/>
              </a:rPr>
              <a:t>)</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69" y="1430447"/>
            <a:ext cx="6556100" cy="4273236"/>
          </a:xfrm>
          <a:prstGeom prst="rect">
            <a:avLst/>
          </a:prstGeom>
        </p:spPr>
      </p:pic>
    </p:spTree>
    <p:extLst>
      <p:ext uri="{BB962C8B-B14F-4D97-AF65-F5344CB8AC3E}">
        <p14:creationId xmlns:p14="http://schemas.microsoft.com/office/powerpoint/2010/main" val="211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2"/>
          <p:cNvSpPr/>
          <p:nvPr/>
        </p:nvSpPr>
        <p:spPr>
          <a:xfrm>
            <a:off x="7516772" y="25735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1" name="圆角矩形 85"/>
          <p:cNvSpPr/>
          <p:nvPr/>
        </p:nvSpPr>
        <p:spPr>
          <a:xfrm>
            <a:off x="7526556" y="5435331"/>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39"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805137" y="6154585"/>
            <a:ext cx="2735177" cy="151027"/>
          </a:xfrm>
          <a:prstGeom prst="rect">
            <a:avLst/>
          </a:prstGeom>
        </p:spPr>
      </p:pic>
      <p:sp>
        <p:nvSpPr>
          <p:cNvPr id="129" name="圆角矩形 85"/>
          <p:cNvSpPr/>
          <p:nvPr/>
        </p:nvSpPr>
        <p:spPr>
          <a:xfrm>
            <a:off x="1741249" y="547003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27"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019830" y="6189290"/>
            <a:ext cx="2735177" cy="151027"/>
          </a:xfrm>
          <a:prstGeom prst="rect">
            <a:avLst/>
          </a:prstGeom>
        </p:spPr>
      </p:pic>
      <p:grpSp>
        <p:nvGrpSpPr>
          <p:cNvPr id="4" name="组合 63"/>
          <p:cNvGrpSpPr/>
          <p:nvPr/>
        </p:nvGrpSpPr>
        <p:grpSpPr>
          <a:xfrm>
            <a:off x="1757969" y="1660724"/>
            <a:ext cx="3523605" cy="863374"/>
            <a:chOff x="3580172" y="949982"/>
            <a:chExt cx="3523605" cy="863374"/>
          </a:xfrm>
        </p:grpSpPr>
        <p:pic>
          <p:nvPicPr>
            <p:cNvPr id="5" name="图片 6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6"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7" name="圆角矩形 66"/>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 name="矩形 67"/>
            <p:cNvSpPr/>
            <p:nvPr/>
          </p:nvSpPr>
          <p:spPr>
            <a:xfrm>
              <a:off x="3981108" y="950181"/>
              <a:ext cx="2800975"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прекращение права собственности </a:t>
              </a:r>
              <a:r>
                <a:rPr lang="ru-RU" sz="1100" dirty="0" smtClean="0">
                  <a:latin typeface="Times New Roman" panose="02020603050405020304" pitchFamily="18" charset="0"/>
                  <a:cs typeface="Times New Roman" panose="02020603050405020304" pitchFamily="18" charset="0"/>
                </a:rPr>
                <a:t>на жилое </a:t>
              </a:r>
              <a:r>
                <a:rPr lang="ru-RU" sz="1100" dirty="0">
                  <a:latin typeface="Times New Roman" panose="02020603050405020304" pitchFamily="18" charset="0"/>
                  <a:cs typeface="Times New Roman" panose="02020603050405020304" pitchFamily="18" charset="0"/>
                </a:rPr>
                <a:t>помещение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продажа, дарение и другие сделки, </a:t>
              </a:r>
              <a:r>
                <a:rPr lang="ru-RU" sz="1100" dirty="0" smtClean="0">
                  <a:latin typeface="Times New Roman" panose="02020603050405020304" pitchFamily="18" charset="0"/>
                  <a:cs typeface="Times New Roman" panose="02020603050405020304" pitchFamily="18" charset="0"/>
                </a:rPr>
                <a:t>направленные </a:t>
              </a:r>
              <a:r>
                <a:rPr lang="ru-RU" sz="1100" dirty="0">
                  <a:latin typeface="Times New Roman" panose="02020603050405020304" pitchFamily="18" charset="0"/>
                  <a:cs typeface="Times New Roman" panose="02020603050405020304" pitchFamily="18" charset="0"/>
                </a:rPr>
                <a:t>на отчуждение жилья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grpSp>
      <p:pic>
        <p:nvPicPr>
          <p:cNvPr id="11" name="图片 7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4746957" y="2842834"/>
            <a:ext cx="718813" cy="259841"/>
          </a:xfrm>
          <a:prstGeom prst="rect">
            <a:avLst/>
          </a:prstGeom>
        </p:spPr>
      </p:pic>
      <p:pic>
        <p:nvPicPr>
          <p:cNvPr id="12"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3309397"/>
            <a:ext cx="2735177" cy="151027"/>
          </a:xfrm>
          <a:prstGeom prst="rect">
            <a:avLst/>
          </a:prstGeom>
        </p:spPr>
      </p:pic>
      <p:sp>
        <p:nvSpPr>
          <p:cNvPr id="13" name="圆角矩形 72"/>
          <p:cNvSpPr/>
          <p:nvPr/>
        </p:nvSpPr>
        <p:spPr>
          <a:xfrm>
            <a:off x="1766230" y="258424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 name="矩形 73"/>
          <p:cNvSpPr/>
          <p:nvPr/>
        </p:nvSpPr>
        <p:spPr>
          <a:xfrm>
            <a:off x="2094269" y="2737820"/>
            <a:ext cx="2941175"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изменение статуса недвижимости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перевод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жилого помещения в нежилое</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pic>
        <p:nvPicPr>
          <p:cNvPr id="18"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4252149"/>
            <a:ext cx="2735177" cy="151027"/>
          </a:xfrm>
          <a:prstGeom prst="rect">
            <a:avLst/>
          </a:prstGeom>
        </p:spPr>
      </p:pic>
      <p:sp>
        <p:nvSpPr>
          <p:cNvPr id="19" name="圆角矩形 78"/>
          <p:cNvSpPr/>
          <p:nvPr/>
        </p:nvSpPr>
        <p:spPr>
          <a:xfrm>
            <a:off x="1757969" y="354035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26" name="圆角矩形 85"/>
          <p:cNvSpPr/>
          <p:nvPr/>
        </p:nvSpPr>
        <p:spPr>
          <a:xfrm>
            <a:off x="1750738" y="4465119"/>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64"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2356793"/>
            <a:ext cx="2735177" cy="151027"/>
          </a:xfrm>
          <a:prstGeom prst="rect">
            <a:avLst/>
          </a:prstGeom>
        </p:spPr>
      </p:pic>
      <p:sp>
        <p:nvSpPr>
          <p:cNvPr id="65" name="圆角矩形 66"/>
          <p:cNvSpPr/>
          <p:nvPr/>
        </p:nvSpPr>
        <p:spPr>
          <a:xfrm>
            <a:off x="7516772" y="164444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66" name="矩形 67"/>
          <p:cNvSpPr/>
          <p:nvPr/>
        </p:nvSpPr>
        <p:spPr>
          <a:xfrm>
            <a:off x="2021159" y="4511905"/>
            <a:ext cx="2746512"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a:t>
            </a:r>
            <a:r>
              <a:rPr lang="ru-RU" sz="1100" dirty="0" smtClean="0">
                <a:latin typeface="Times New Roman" panose="02020603050405020304" pitchFamily="18" charset="0"/>
                <a:cs typeface="Times New Roman" panose="02020603050405020304" pitchFamily="18" charset="0"/>
              </a:rPr>
              <a:t>таковыми</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0"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3291530"/>
            <a:ext cx="2735177" cy="151027"/>
          </a:xfrm>
          <a:prstGeom prst="rect">
            <a:avLst/>
          </a:prstGeom>
        </p:spPr>
      </p:pic>
      <p:sp>
        <p:nvSpPr>
          <p:cNvPr id="72" name="矩形 73"/>
          <p:cNvSpPr/>
          <p:nvPr/>
        </p:nvSpPr>
        <p:spPr>
          <a:xfrm>
            <a:off x="2064008" y="3706704"/>
            <a:ext cx="2769669"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расторжение брака с целью получения жилья</a:t>
            </a:r>
          </a:p>
        </p:txBody>
      </p:sp>
      <p:pic>
        <p:nvPicPr>
          <p:cNvPr id="76"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4234282"/>
            <a:ext cx="2735177" cy="151027"/>
          </a:xfrm>
          <a:prstGeom prst="rect">
            <a:avLst/>
          </a:prstGeom>
        </p:spPr>
      </p:pic>
      <p:sp>
        <p:nvSpPr>
          <p:cNvPr id="77" name="圆角矩形 78"/>
          <p:cNvSpPr/>
          <p:nvPr/>
        </p:nvSpPr>
        <p:spPr>
          <a:xfrm>
            <a:off x="7516772" y="352201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4" name="圆角矩形 85"/>
          <p:cNvSpPr/>
          <p:nvPr/>
        </p:nvSpPr>
        <p:spPr>
          <a:xfrm>
            <a:off x="7516772" y="44317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5" name="矩形 86"/>
          <p:cNvSpPr/>
          <p:nvPr/>
        </p:nvSpPr>
        <p:spPr>
          <a:xfrm>
            <a:off x="7888103" y="1639598"/>
            <a:ext cx="2801768" cy="769441"/>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незаконные переустройство</a:t>
            </a:r>
            <a:r>
              <a:rPr lang="ru-RU" sz="1100" dirty="0">
                <a:latin typeface="Times New Roman" panose="02020603050405020304" pitchFamily="18" charset="0"/>
                <a:cs typeface="Times New Roman" panose="02020603050405020304" pitchFamily="18" charset="0"/>
              </a:rPr>
              <a:t>, перепланировка жилого помещения в целях уменьшения размера его общей площади</a:t>
            </a:r>
          </a:p>
        </p:txBody>
      </p:sp>
      <p:pic>
        <p:nvPicPr>
          <p:cNvPr id="82"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5150978"/>
            <a:ext cx="2735177" cy="151027"/>
          </a:xfrm>
          <a:prstGeom prst="rect">
            <a:avLst/>
          </a:prstGeom>
        </p:spPr>
      </p:pic>
      <p:sp>
        <p:nvSpPr>
          <p:cNvPr id="120" name="Заголовок 1"/>
          <p:cNvSpPr>
            <a:spLocks noGrp="1"/>
          </p:cNvSpPr>
          <p:nvPr>
            <p:ph type="title"/>
          </p:nvPr>
        </p:nvSpPr>
        <p:spPr>
          <a:xfrm>
            <a:off x="829564" y="329198"/>
            <a:ext cx="10515600" cy="776288"/>
          </a:xfrm>
        </p:spPr>
        <p:txBody>
          <a:bodyPr>
            <a:normAutofit/>
          </a:bodyPr>
          <a:lstStyle/>
          <a:p>
            <a:pPr algn="ctr"/>
            <a:r>
              <a:rPr lang="ru-RU" sz="2000" dirty="0">
                <a:latin typeface="Times New Roman" panose="02020603050405020304" pitchFamily="18" charset="0"/>
                <a:cs typeface="Times New Roman" panose="02020603050405020304" pitchFamily="18" charset="0"/>
              </a:rPr>
              <a:t>Действиями, отнесенными к намеренному ухудшению жилищных условий,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судами признаются:</a:t>
            </a:r>
            <a:endParaRPr lang="ru-RU" sz="2000" dirty="0"/>
          </a:p>
        </p:txBody>
      </p:sp>
      <p:grpSp>
        <p:nvGrpSpPr>
          <p:cNvPr id="3" name="Группа 2"/>
          <p:cNvGrpSpPr/>
          <p:nvPr/>
        </p:nvGrpSpPr>
        <p:grpSpPr>
          <a:xfrm>
            <a:off x="829564" y="1439998"/>
            <a:ext cx="1340693" cy="4834053"/>
            <a:chOff x="829564" y="1439998"/>
            <a:chExt cx="1340693" cy="4834053"/>
          </a:xfrm>
        </p:grpSpPr>
        <p:sp>
          <p:nvSpPr>
            <p:cNvPr id="122" name="圆角矩形 118"/>
            <p:cNvSpPr/>
            <p:nvPr/>
          </p:nvSpPr>
          <p:spPr>
            <a:xfrm>
              <a:off x="848350" y="5462167"/>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29" name="组合 88"/>
            <p:cNvGrpSpPr/>
            <p:nvPr/>
          </p:nvGrpSpPr>
          <p:grpSpPr>
            <a:xfrm>
              <a:off x="842597" y="1439998"/>
              <a:ext cx="1327660" cy="4834053"/>
              <a:chOff x="1657914" y="727667"/>
              <a:chExt cx="1327660" cy="4834053"/>
            </a:xfrm>
          </p:grpSpPr>
          <p:grpSp>
            <p:nvGrpSpPr>
              <p:cNvPr id="30" name="组合 89"/>
              <p:cNvGrpSpPr/>
              <p:nvPr/>
            </p:nvGrpSpPr>
            <p:grpSpPr>
              <a:xfrm>
                <a:off x="1685403" y="3784241"/>
                <a:ext cx="824056" cy="718814"/>
                <a:chOff x="2857499" y="1149477"/>
                <a:chExt cx="1098550" cy="958123"/>
              </a:xfrm>
            </p:grpSpPr>
            <p:sp>
              <p:nvSpPr>
                <p:cNvPr id="60"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61"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1" name="组合 90"/>
              <p:cNvGrpSpPr/>
              <p:nvPr/>
            </p:nvGrpSpPr>
            <p:grpSpPr>
              <a:xfrm>
                <a:off x="1685403" y="2826407"/>
                <a:ext cx="824056" cy="718814"/>
                <a:chOff x="2857499" y="1149477"/>
                <a:chExt cx="1098550" cy="958123"/>
              </a:xfrm>
            </p:grpSpPr>
            <p:sp>
              <p:nvSpPr>
                <p:cNvPr id="58"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9"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2"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33" name="组合 92"/>
              <p:cNvGrpSpPr/>
              <p:nvPr/>
            </p:nvGrpSpPr>
            <p:grpSpPr>
              <a:xfrm>
                <a:off x="1685403" y="1888766"/>
                <a:ext cx="824056" cy="718814"/>
                <a:chOff x="2857499" y="1149477"/>
                <a:chExt cx="1098550" cy="958123"/>
              </a:xfrm>
            </p:grpSpPr>
            <p:sp>
              <p:nvSpPr>
                <p:cNvPr id="56"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7"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4" name="组合 93"/>
              <p:cNvGrpSpPr/>
              <p:nvPr/>
            </p:nvGrpSpPr>
            <p:grpSpPr>
              <a:xfrm>
                <a:off x="1685403" y="949982"/>
                <a:ext cx="824056" cy="718814"/>
                <a:chOff x="2857499" y="1149477"/>
                <a:chExt cx="1098550" cy="958123"/>
              </a:xfrm>
            </p:grpSpPr>
            <p:sp>
              <p:nvSpPr>
                <p:cNvPr id="54"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5"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5" name="矩形 94"/>
              <p:cNvSpPr/>
              <p:nvPr/>
            </p:nvSpPr>
            <p:spPr>
              <a:xfrm>
                <a:off x="2399116" y="727667"/>
                <a:ext cx="339555" cy="4834053"/>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36"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37"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8"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9"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0"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1"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文本框 40"/>
              <p:cNvSpPr txBox="1"/>
              <p:nvPr/>
            </p:nvSpPr>
            <p:spPr>
              <a:xfrm>
                <a:off x="1657917" y="1014436"/>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01</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50"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02</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8"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03</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6"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04</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24" name="文本框 49"/>
            <p:cNvSpPr txBox="1"/>
            <p:nvPr/>
          </p:nvSpPr>
          <p:spPr>
            <a:xfrm>
              <a:off x="829564" y="5488284"/>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5</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79" name="流程图: 手动输入 32"/>
            <p:cNvSpPr/>
            <p:nvPr/>
          </p:nvSpPr>
          <p:spPr>
            <a:xfrm flipH="1">
              <a:off x="1892524" y="5740846"/>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80" name="流程图: 手动输入 32"/>
            <p:cNvSpPr/>
            <p:nvPr/>
          </p:nvSpPr>
          <p:spPr>
            <a:xfrm rot="10800000">
              <a:off x="1903406" y="5453198"/>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grpSp>
        <p:nvGrpSpPr>
          <p:cNvPr id="9" name="Группа 8"/>
          <p:cNvGrpSpPr/>
          <p:nvPr/>
        </p:nvGrpSpPr>
        <p:grpSpPr>
          <a:xfrm>
            <a:off x="6646689" y="1422131"/>
            <a:ext cx="1327661" cy="4851919"/>
            <a:chOff x="6646689" y="1422131"/>
            <a:chExt cx="1327661" cy="4851919"/>
          </a:xfrm>
        </p:grpSpPr>
        <p:sp>
          <p:nvSpPr>
            <p:cNvPr id="145" name="圆角矩形 118"/>
            <p:cNvSpPr/>
            <p:nvPr/>
          </p:nvSpPr>
          <p:spPr>
            <a:xfrm>
              <a:off x="6661100" y="5442094"/>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87" name="组合 88"/>
            <p:cNvGrpSpPr/>
            <p:nvPr/>
          </p:nvGrpSpPr>
          <p:grpSpPr>
            <a:xfrm>
              <a:off x="6646690" y="1422131"/>
              <a:ext cx="1327660" cy="4851919"/>
              <a:chOff x="1657914" y="727667"/>
              <a:chExt cx="1327660" cy="4851919"/>
            </a:xfrm>
          </p:grpSpPr>
          <p:grpSp>
            <p:nvGrpSpPr>
              <p:cNvPr id="88" name="组合 89"/>
              <p:cNvGrpSpPr/>
              <p:nvPr/>
            </p:nvGrpSpPr>
            <p:grpSpPr>
              <a:xfrm>
                <a:off x="1685403" y="3784241"/>
                <a:ext cx="824056" cy="718814"/>
                <a:chOff x="2857499" y="1149477"/>
                <a:chExt cx="1098550" cy="958123"/>
              </a:xfrm>
            </p:grpSpPr>
            <p:sp>
              <p:nvSpPr>
                <p:cNvPr id="118"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9"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89" name="组合 90"/>
              <p:cNvGrpSpPr/>
              <p:nvPr/>
            </p:nvGrpSpPr>
            <p:grpSpPr>
              <a:xfrm>
                <a:off x="1685403" y="2826407"/>
                <a:ext cx="824056" cy="718814"/>
                <a:chOff x="2857499" y="1149477"/>
                <a:chExt cx="1098550" cy="958123"/>
              </a:xfrm>
            </p:grpSpPr>
            <p:sp>
              <p:nvSpPr>
                <p:cNvPr id="116"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7"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0"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91" name="组合 92"/>
              <p:cNvGrpSpPr/>
              <p:nvPr/>
            </p:nvGrpSpPr>
            <p:grpSpPr>
              <a:xfrm>
                <a:off x="1685403" y="1888766"/>
                <a:ext cx="824056" cy="718814"/>
                <a:chOff x="2857499" y="1149477"/>
                <a:chExt cx="1098550" cy="958123"/>
              </a:xfrm>
            </p:grpSpPr>
            <p:sp>
              <p:nvSpPr>
                <p:cNvPr id="114"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5"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92" name="组合 93"/>
              <p:cNvGrpSpPr/>
              <p:nvPr/>
            </p:nvGrpSpPr>
            <p:grpSpPr>
              <a:xfrm>
                <a:off x="1685403" y="949982"/>
                <a:ext cx="824056" cy="718814"/>
                <a:chOff x="2857499" y="1149477"/>
                <a:chExt cx="1098550" cy="958123"/>
              </a:xfrm>
            </p:grpSpPr>
            <p:sp>
              <p:nvSpPr>
                <p:cNvPr id="112"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3"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3" name="矩形 94"/>
              <p:cNvSpPr/>
              <p:nvPr/>
            </p:nvSpPr>
            <p:spPr>
              <a:xfrm>
                <a:off x="2399116" y="727667"/>
                <a:ext cx="339555" cy="4851919"/>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94"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95"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6"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7"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8"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9"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10" name="文本框 40"/>
              <p:cNvSpPr txBox="1"/>
              <p:nvPr/>
            </p:nvSpPr>
            <p:spPr>
              <a:xfrm>
                <a:off x="1657914" y="101443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6</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8"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7</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6"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8</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4"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9</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46" name="文本框 49"/>
            <p:cNvSpPr txBox="1"/>
            <p:nvPr/>
          </p:nvSpPr>
          <p:spPr>
            <a:xfrm>
              <a:off x="6646689" y="5463847"/>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altLang="zh-CN" sz="3000" kern="0" dirty="0" smtClean="0">
                  <a:solidFill>
                    <a:prstClr val="white"/>
                  </a:solidFill>
                  <a:latin typeface="Impact" panose="020B0806030902050204" pitchFamily="34" charset="0"/>
                  <a:ea typeface="宋体"/>
                </a:rPr>
                <a:t>10</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21" name="流程图: 手动输入 32"/>
            <p:cNvSpPr/>
            <p:nvPr/>
          </p:nvSpPr>
          <p:spPr>
            <a:xfrm flipH="1">
              <a:off x="7685149" y="5749815"/>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23" name="流程图: 手动输入 32"/>
            <p:cNvSpPr/>
            <p:nvPr/>
          </p:nvSpPr>
          <p:spPr>
            <a:xfrm rot="10800000">
              <a:off x="7696031" y="5462167"/>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20" name="矩形 79"/>
          <p:cNvSpPr/>
          <p:nvPr/>
        </p:nvSpPr>
        <p:spPr>
          <a:xfrm>
            <a:off x="7822250" y="3586193"/>
            <a:ext cx="2844291" cy="600164"/>
          </a:xfrm>
          <a:prstGeom prst="rect">
            <a:avLst/>
          </a:prstGeom>
        </p:spPr>
        <p:txBody>
          <a:bodyPr wrap="square">
            <a:spAutoFit/>
          </a:bodyPr>
          <a:lstStyle/>
          <a:p>
            <a:pPr lvl="0" algn="just">
              <a:defRPr/>
            </a:pPr>
            <a:r>
              <a:rPr lang="ru-RU" sz="1100" dirty="0" smtClean="0">
                <a:latin typeface="Times New Roman" panose="02020603050405020304" pitchFamily="18" charset="0"/>
                <a:cs typeface="Times New Roman" panose="02020603050405020304" pitchFamily="18" charset="0"/>
              </a:rPr>
              <a:t>отказ </a:t>
            </a:r>
            <a:r>
              <a:rPr lang="ru-RU" sz="1100" dirty="0">
                <a:latin typeface="Times New Roman" panose="02020603050405020304" pitchFamily="18" charset="0"/>
                <a:cs typeface="Times New Roman" panose="02020603050405020304" pitchFamily="18" charset="0"/>
              </a:rPr>
              <a:t>от заключения договора социального найма (при соответствии жилого помещения требованиям законодательства)</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矩形 86"/>
          <p:cNvSpPr/>
          <p:nvPr/>
        </p:nvSpPr>
        <p:spPr>
          <a:xfrm>
            <a:off x="7868423" y="2701538"/>
            <a:ext cx="2751943" cy="430887"/>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выдел </a:t>
            </a:r>
            <a:r>
              <a:rPr lang="ru-RU" sz="1100" dirty="0">
                <a:latin typeface="Times New Roman" panose="02020603050405020304" pitchFamily="18" charset="0"/>
                <a:cs typeface="Times New Roman" panose="02020603050405020304" pitchFamily="18" charset="0"/>
              </a:rPr>
              <a:t>доли собственниками жилых помещений</a:t>
            </a:r>
          </a:p>
        </p:txBody>
      </p:sp>
      <p:sp>
        <p:nvSpPr>
          <p:cNvPr id="142" name="矩形 86"/>
          <p:cNvSpPr/>
          <p:nvPr/>
        </p:nvSpPr>
        <p:spPr>
          <a:xfrm>
            <a:off x="2027760" y="5531979"/>
            <a:ext cx="2893448"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a:t>
            </a:r>
            <a:r>
              <a:rPr lang="ru-RU" sz="1100" dirty="0" smtClean="0">
                <a:latin typeface="Times New Roman" panose="02020603050405020304" pitchFamily="18" charset="0"/>
                <a:cs typeface="Times New Roman" panose="02020603050405020304" pitchFamily="18" charset="0"/>
              </a:rPr>
              <a:t>площадью</a:t>
            </a:r>
            <a:endParaRPr lang="ru-RU" sz="1100" dirty="0">
              <a:latin typeface="Times New Roman" panose="02020603050405020304" pitchFamily="18" charset="0"/>
              <a:cs typeface="Times New Roman" panose="02020603050405020304" pitchFamily="18" charset="0"/>
            </a:endParaRPr>
          </a:p>
        </p:txBody>
      </p:sp>
      <p:sp>
        <p:nvSpPr>
          <p:cNvPr id="78" name="矩形 79"/>
          <p:cNvSpPr/>
          <p:nvPr/>
        </p:nvSpPr>
        <p:spPr>
          <a:xfrm>
            <a:off x="7721727" y="5455959"/>
            <a:ext cx="3091449"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a:t>
            </a:r>
            <a:r>
              <a:rPr lang="ru-RU" sz="1100" dirty="0" smtClean="0">
                <a:latin typeface="Times New Roman" panose="02020603050405020304" pitchFamily="18" charset="0"/>
                <a:cs typeface="Times New Roman" panose="02020603050405020304" pitchFamily="18" charset="0"/>
              </a:rPr>
              <a:t>состояние и другие</a:t>
            </a:r>
            <a:endParaRPr lang="ru-RU" sz="1100" dirty="0">
              <a:latin typeface="Times New Roman" panose="02020603050405020304" pitchFamily="18" charset="0"/>
              <a:cs typeface="Times New Roman" panose="02020603050405020304" pitchFamily="18" charset="0"/>
            </a:endParaRPr>
          </a:p>
        </p:txBody>
      </p:sp>
      <p:sp>
        <p:nvSpPr>
          <p:cNvPr id="27" name="矩形 86"/>
          <p:cNvSpPr/>
          <p:nvPr/>
        </p:nvSpPr>
        <p:spPr>
          <a:xfrm>
            <a:off x="7775954" y="4432220"/>
            <a:ext cx="2773974" cy="707886"/>
          </a:xfrm>
          <a:prstGeom prst="rect">
            <a:avLst/>
          </a:prstGeom>
        </p:spPr>
        <p:txBody>
          <a:bodyPr wrap="square">
            <a:spAutoFit/>
          </a:bodyPr>
          <a:lstStyle/>
          <a:p>
            <a:pPr algn="just"/>
            <a:r>
              <a:rPr lang="ru-RU" sz="1000" dirty="0" smtClean="0">
                <a:latin typeface="Times New Roman" panose="02020603050405020304" pitchFamily="18" charset="0"/>
                <a:cs typeface="Times New Roman" panose="02020603050405020304" pitchFamily="18" charset="0"/>
              </a:rPr>
              <a:t>действия</a:t>
            </a:r>
            <a:r>
              <a:rPr lang="ru-RU" sz="1000" dirty="0">
                <a:latin typeface="Times New Roman" panose="02020603050405020304" pitchFamily="18" charset="0"/>
                <a:cs typeface="Times New Roman" panose="02020603050405020304" pitchFamily="18" charset="0"/>
              </a:rPr>
              <a:t>, направленные на прекращение договора социального найма жилого </a:t>
            </a:r>
            <a:r>
              <a:rPr lang="ru-RU" sz="1000" dirty="0" smtClean="0">
                <a:latin typeface="Times New Roman" panose="02020603050405020304" pitchFamily="18" charset="0"/>
                <a:cs typeface="Times New Roman" panose="02020603050405020304" pitchFamily="18" charset="0"/>
              </a:rPr>
              <a:t>помещения (одностороннее расторжение договора по инициативе нанимателя и т.п.)</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5685575" y="4202566"/>
            <a:ext cx="1110985" cy="2509366"/>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1" name="Freeform 4"/>
          <p:cNvSpPr>
            <a:spLocks noEditPoints="1"/>
          </p:cNvSpPr>
          <p:nvPr/>
        </p:nvSpPr>
        <p:spPr bwMode="auto">
          <a:xfrm>
            <a:off x="4714700" y="4210140"/>
            <a:ext cx="791930" cy="236015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ln>
            <a:solidFill>
              <a:srgbClr val="00B0F0"/>
            </a:solidFill>
          </a:ln>
        </p:spPr>
        <p:style>
          <a:lnRef idx="2">
            <a:schemeClr val="dk1"/>
          </a:lnRef>
          <a:fillRef idx="1">
            <a:schemeClr val="lt1"/>
          </a:fillRef>
          <a:effectRef idx="0">
            <a:schemeClr val="dk1"/>
          </a:effectRef>
          <a:fontRef idx="minor">
            <a:schemeClr val="dk1"/>
          </a:fontRef>
        </p:style>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8" name="文本框 13"/>
          <p:cNvSpPr txBox="1"/>
          <p:nvPr/>
        </p:nvSpPr>
        <p:spPr>
          <a:xfrm>
            <a:off x="835458" y="2009053"/>
            <a:ext cx="3224064" cy="746798"/>
          </a:xfrm>
          <a:prstGeom prst="rect">
            <a:avLst/>
          </a:prstGeom>
          <a:noFill/>
        </p:spPr>
        <p:txBody>
          <a:bodyPr wrap="square" lIns="99500" tIns="49748" rIns="99500" bIns="49748" rtlCol="0">
            <a:spAutoFit/>
          </a:bodyPr>
          <a:lstStyle/>
          <a:p>
            <a:pPr marL="342900" indent="-342900" algn="ctr">
              <a:buAutoNum type="arabicPeriod"/>
            </a:pPr>
            <a:r>
              <a:rPr lang="ru-RU" sz="1400" dirty="0" smtClean="0">
                <a:solidFill>
                  <a:schemeClr val="bg1"/>
                </a:solidFill>
                <a:latin typeface="Times New Roman" panose="02020603050405020304" pitchFamily="18" charset="0"/>
                <a:cs typeface="Times New Roman" panose="02020603050405020304" pitchFamily="18" charset="0"/>
              </a:rPr>
              <a:t>Подтвердить наличие </a:t>
            </a:r>
            <a:r>
              <a:rPr lang="ru-RU" sz="1400" dirty="0">
                <a:solidFill>
                  <a:schemeClr val="bg1"/>
                </a:solidFill>
                <a:latin typeface="Times New Roman" panose="02020603050405020304" pitchFamily="18" charset="0"/>
                <a:cs typeface="Times New Roman" panose="02020603050405020304" pitchFamily="18" charset="0"/>
              </a:rPr>
              <a:t>у работника организации статуса </a:t>
            </a: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a:t>
            </a:r>
            <a:r>
              <a:rPr lang="ru-RU" sz="1400" dirty="0">
                <a:solidFill>
                  <a:schemeClr val="bg1"/>
                </a:solidFill>
                <a:latin typeface="Times New Roman" panose="02020603050405020304" pitchFamily="18" charset="0"/>
                <a:cs typeface="Times New Roman" panose="02020603050405020304" pitchFamily="18" charset="0"/>
              </a:rPr>
              <a:t>молодой ученый</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Freeform 6"/>
          <p:cNvSpPr>
            <a:spLocks noEditPoints="1"/>
          </p:cNvSpPr>
          <p:nvPr/>
        </p:nvSpPr>
        <p:spPr bwMode="auto">
          <a:xfrm>
            <a:off x="6954096" y="4140986"/>
            <a:ext cx="672870" cy="239158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7" name="Freeform 3"/>
          <p:cNvSpPr>
            <a:spLocks noEditPoints="1"/>
          </p:cNvSpPr>
          <p:nvPr/>
        </p:nvSpPr>
        <p:spPr bwMode="auto">
          <a:xfrm>
            <a:off x="4059522" y="3976900"/>
            <a:ext cx="579914" cy="222725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34" name="Freeform 5"/>
          <p:cNvSpPr>
            <a:spLocks noEditPoints="1"/>
          </p:cNvSpPr>
          <p:nvPr/>
        </p:nvSpPr>
        <p:spPr bwMode="auto">
          <a:xfrm>
            <a:off x="7700863" y="4030123"/>
            <a:ext cx="755421" cy="228192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9" name="Title 1">
            <a:extLst>
              <a:ext uri="{FF2B5EF4-FFF2-40B4-BE49-F238E27FC236}">
                <a16:creationId xmlns:a16="http://schemas.microsoft.com/office/drawing/2014/main" id="{2061F102-B500-044D-B150-F1882D7D6325}"/>
              </a:ext>
            </a:extLst>
          </p:cNvPr>
          <p:cNvSpPr>
            <a:spLocks noGrp="1"/>
          </p:cNvSpPr>
          <p:nvPr>
            <p:ph type="title"/>
          </p:nvPr>
        </p:nvSpPr>
        <p:spPr>
          <a:xfrm>
            <a:off x="983267" y="493543"/>
            <a:ext cx="10515600" cy="1289426"/>
          </a:xfrm>
        </p:spPr>
        <p:txBody>
          <a:bodyPr>
            <a:noAutofit/>
          </a:bodyPr>
          <a:lstStyle/>
          <a:p>
            <a:pPr algn="ctr"/>
            <a:r>
              <a:rPr lang="ru-RU" sz="2000" dirty="0">
                <a:latin typeface="Times New Roman" panose="02020603050405020304" pitchFamily="18" charset="0"/>
                <a:cs typeface="Times New Roman" panose="02020603050405020304" pitchFamily="18" charset="0"/>
              </a:rPr>
              <a:t>ПОРЯДОК</a:t>
            </a:r>
            <a:br>
              <a:rPr lang="ru-RU" sz="20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признания жилищными комиссиями научных организаций и образовательных организаций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высшего образования молодых </a:t>
            </a:r>
            <a:r>
              <a:rPr lang="ru-RU" sz="1800" dirty="0">
                <a:latin typeface="Times New Roman" panose="02020603050405020304" pitchFamily="18" charset="0"/>
                <a:cs typeface="Times New Roman" panose="02020603050405020304" pitchFamily="18" charset="0"/>
              </a:rPr>
              <a:t>ученых нуждающимися в предоставлении социальной </a:t>
            </a:r>
            <a:r>
              <a:rPr lang="ru-RU" sz="1800" dirty="0" smtClean="0">
                <a:latin typeface="Times New Roman" panose="02020603050405020304" pitchFamily="18" charset="0"/>
                <a:cs typeface="Times New Roman" panose="02020603050405020304" pitchFamily="18" charset="0"/>
              </a:rPr>
              <a:t>выплаты</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rPr>
              <a:t>При рассмотрении документов жилищным комиссиям организаций необходимо:</a:t>
            </a:r>
            <a:r>
              <a:rPr lang="ru-RU" sz="2000" dirty="0"/>
              <a:t/>
            </a:r>
            <a:br>
              <a:rPr lang="ru-RU" sz="2000" dirty="0"/>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916772" y="1813515"/>
            <a:ext cx="2894574" cy="738664"/>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2. Проверить </a:t>
            </a:r>
            <a:r>
              <a:rPr lang="ru-RU" sz="1400" dirty="0">
                <a:solidFill>
                  <a:schemeClr val="bg1"/>
                </a:solidFill>
                <a:latin typeface="Times New Roman" panose="02020603050405020304" pitchFamily="18" charset="0"/>
              </a:rPr>
              <a:t>комплектность пакета документов </a:t>
            </a:r>
            <a:endParaRPr lang="ru-RU" sz="1400" dirty="0">
              <a:solidFill>
                <a:schemeClr val="bg1"/>
              </a:solidFill>
            </a:endParaRPr>
          </a:p>
          <a:p>
            <a:pPr algn="ctr"/>
            <a:endParaRPr lang="ru-RU" sz="1400" b="0" i="0" dirty="0">
              <a:solidFill>
                <a:schemeClr val="bg1"/>
              </a:solidFill>
              <a:effectLst/>
              <a:latin typeface="Arial" panose="020B0604020202020204" pitchFamily="34" charset="0"/>
            </a:endParaRPr>
          </a:p>
        </p:txBody>
      </p:sp>
      <p:cxnSp>
        <p:nvCxnSpPr>
          <p:cNvPr id="35" name="Straight Connector 27"/>
          <p:cNvCxnSpPr>
            <a:endCxn id="30" idx="2"/>
          </p:cNvCxnSpPr>
          <p:nvPr/>
        </p:nvCxnSpPr>
        <p:spPr>
          <a:xfrm flipV="1">
            <a:off x="6364059" y="2552179"/>
            <a:ext cx="0" cy="1477947"/>
          </a:xfrm>
          <a:prstGeom prst="line">
            <a:avLst/>
          </a:prstGeom>
          <a:noFill/>
          <a:ln w="19050" cap="flat" cmpd="sng" algn="ctr">
            <a:solidFill>
              <a:schemeClr val="bg1"/>
            </a:solidFill>
            <a:prstDash val="sysDot"/>
            <a:miter lim="800000"/>
            <a:headEnd type="oval" w="sm" len="sm"/>
            <a:tailEnd type="oval" w="sm" len="sm"/>
          </a:ln>
          <a:effectLst/>
        </p:spPr>
      </p:cxnSp>
      <p:sp>
        <p:nvSpPr>
          <p:cNvPr id="48" name="Прямоугольник 47"/>
          <p:cNvSpPr/>
          <p:nvPr/>
        </p:nvSpPr>
        <p:spPr>
          <a:xfrm>
            <a:off x="8078573" y="2004292"/>
            <a:ext cx="3458425" cy="1600438"/>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3</a:t>
            </a:r>
            <a:r>
              <a:rPr lang="ru-RU" sz="1400" dirty="0" smtClean="0">
                <a:solidFill>
                  <a:schemeClr val="bg1"/>
                </a:solidFill>
                <a:latin typeface="Times New Roman" panose="02020603050405020304" pitchFamily="18" charset="0"/>
              </a:rPr>
              <a:t>. Определить </a:t>
            </a:r>
            <a:r>
              <a:rPr lang="ru-RU" sz="1400" dirty="0">
                <a:solidFill>
                  <a:schemeClr val="bg1"/>
                </a:solidFill>
                <a:latin typeface="Times New Roman" panose="02020603050405020304" pitchFamily="18" charset="0"/>
              </a:rPr>
              <a:t>обеспеченность молодого ученого и членов его семьи общей площадью жилого помещения по отношению к учетной норме площади жилого помещения (по месту работы молодого ученого)</a:t>
            </a:r>
            <a:endParaRPr lang="ru-RU" sz="1400" dirty="0">
              <a:solidFill>
                <a:schemeClr val="bg1"/>
              </a:solidFill>
              <a:latin typeface="Arial" panose="020B0604020202020204" pitchFamily="34" charset="0"/>
            </a:endParaRPr>
          </a:p>
          <a:p>
            <a:pPr algn="ctr"/>
            <a:endParaRPr lang="ru-RU" sz="1400" dirty="0">
              <a:solidFill>
                <a:schemeClr val="bg1"/>
              </a:solidFill>
            </a:endParaRPr>
          </a:p>
        </p:txBody>
      </p:sp>
      <p:sp>
        <p:nvSpPr>
          <p:cNvPr id="58" name="Прямоугольник 57"/>
          <p:cNvSpPr/>
          <p:nvPr/>
        </p:nvSpPr>
        <p:spPr>
          <a:xfrm>
            <a:off x="827783" y="4697719"/>
            <a:ext cx="2466975" cy="1384995"/>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4. Принять </a:t>
            </a:r>
            <a:r>
              <a:rPr lang="ru-RU" sz="1400" dirty="0">
                <a:solidFill>
                  <a:schemeClr val="bg1"/>
                </a:solidFill>
                <a:latin typeface="Times New Roman" panose="02020603050405020304" pitchFamily="18" charset="0"/>
              </a:rPr>
              <a:t>решение о признании (отказе в признании) молодого ученого нуждающимся в предоставлении социальной </a:t>
            </a:r>
            <a:r>
              <a:rPr lang="ru-RU" sz="1400" dirty="0" smtClean="0">
                <a:solidFill>
                  <a:schemeClr val="bg1"/>
                </a:solidFill>
                <a:latin typeface="Times New Roman" panose="02020603050405020304" pitchFamily="18" charset="0"/>
              </a:rPr>
              <a:t>выплаты</a:t>
            </a:r>
            <a:endParaRPr lang="ru-RU" sz="1400" b="0" i="0" dirty="0">
              <a:solidFill>
                <a:schemeClr val="bg1"/>
              </a:solidFill>
              <a:effectLst/>
              <a:latin typeface="Arial" panose="020B0604020202020204" pitchFamily="34" charset="0"/>
            </a:endParaRPr>
          </a:p>
        </p:txBody>
      </p:sp>
      <p:sp>
        <p:nvSpPr>
          <p:cNvPr id="59" name="Прямоугольник 58"/>
          <p:cNvSpPr/>
          <p:nvPr/>
        </p:nvSpPr>
        <p:spPr>
          <a:xfrm>
            <a:off x="9287082" y="5090527"/>
            <a:ext cx="2493457" cy="523220"/>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5. Оформить </a:t>
            </a:r>
            <a:r>
              <a:rPr lang="ru-RU" sz="1400" dirty="0">
                <a:solidFill>
                  <a:schemeClr val="bg1"/>
                </a:solidFill>
                <a:latin typeface="Times New Roman" panose="02020603050405020304" pitchFamily="18" charset="0"/>
              </a:rPr>
              <a:t>протокол жилищной комиссии</a:t>
            </a:r>
            <a:endParaRPr lang="ru-RU" sz="1400" b="0" i="0" dirty="0">
              <a:solidFill>
                <a:schemeClr val="bg1"/>
              </a:solidFill>
              <a:effectLst/>
              <a:latin typeface="Arial" panose="020B0604020202020204" pitchFamily="34" charset="0"/>
            </a:endParaRPr>
          </a:p>
        </p:txBody>
      </p:sp>
      <p:cxnSp>
        <p:nvCxnSpPr>
          <p:cNvPr id="49" name="Straight Connector 27"/>
          <p:cNvCxnSpPr>
            <a:endCxn id="48" idx="2"/>
          </p:cNvCxnSpPr>
          <p:nvPr/>
        </p:nvCxnSpPr>
        <p:spPr>
          <a:xfrm flipV="1">
            <a:off x="9807785" y="3604730"/>
            <a:ext cx="1" cy="605411"/>
          </a:xfrm>
          <a:prstGeom prst="line">
            <a:avLst/>
          </a:prstGeom>
          <a:noFill/>
          <a:ln w="19050" cap="flat" cmpd="sng" algn="ctr">
            <a:solidFill>
              <a:schemeClr val="bg1"/>
            </a:solidFill>
            <a:prstDash val="sysDot"/>
            <a:miter lim="800000"/>
            <a:headEnd type="oval" w="sm" len="sm"/>
            <a:tailEnd type="oval" w="sm" len="sm"/>
          </a:ln>
          <a:effectLst/>
        </p:spPr>
      </p:cxnSp>
      <p:cxnSp>
        <p:nvCxnSpPr>
          <p:cNvPr id="52" name="Straight Connector 27"/>
          <p:cNvCxnSpPr/>
          <p:nvPr/>
        </p:nvCxnSpPr>
        <p:spPr>
          <a:xfrm>
            <a:off x="9010650" y="4210140"/>
            <a:ext cx="797135" cy="0"/>
          </a:xfrm>
          <a:prstGeom prst="line">
            <a:avLst/>
          </a:prstGeom>
          <a:noFill/>
          <a:ln w="19050" cap="flat" cmpd="sng" algn="ctr">
            <a:solidFill>
              <a:schemeClr val="bg1"/>
            </a:solidFill>
            <a:prstDash val="sysDot"/>
            <a:miter lim="800000"/>
            <a:headEnd type="oval" w="sm" len="sm"/>
            <a:tailEnd type="oval" w="sm" len="sm"/>
          </a:ln>
          <a:effectLst/>
        </p:spPr>
      </p:cxnSp>
      <p:cxnSp>
        <p:nvCxnSpPr>
          <p:cNvPr id="60" name="Straight Connector 27"/>
          <p:cNvCxnSpPr/>
          <p:nvPr/>
        </p:nvCxnSpPr>
        <p:spPr>
          <a:xfrm>
            <a:off x="9807785" y="4202566"/>
            <a:ext cx="0" cy="772659"/>
          </a:xfrm>
          <a:prstGeom prst="line">
            <a:avLst/>
          </a:prstGeom>
          <a:noFill/>
          <a:ln w="19050" cap="flat" cmpd="sng" algn="ctr">
            <a:solidFill>
              <a:schemeClr val="bg1"/>
            </a:solidFill>
            <a:prstDash val="sysDot"/>
            <a:miter lim="800000"/>
            <a:headEnd type="oval" w="sm" len="sm"/>
            <a:tailEnd type="oval" w="sm" len="sm"/>
          </a:ln>
          <a:effectLst/>
        </p:spPr>
      </p:cxnSp>
      <p:cxnSp>
        <p:nvCxnSpPr>
          <p:cNvPr id="13" name="Straight Connector 27"/>
          <p:cNvCxnSpPr/>
          <p:nvPr/>
        </p:nvCxnSpPr>
        <p:spPr>
          <a:xfrm flipH="1" flipV="1">
            <a:off x="2477325" y="2786397"/>
            <a:ext cx="3938" cy="1243726"/>
          </a:xfrm>
          <a:prstGeom prst="line">
            <a:avLst/>
          </a:prstGeom>
          <a:noFill/>
          <a:ln w="19050" cap="flat" cmpd="sng" algn="ctr">
            <a:solidFill>
              <a:schemeClr val="bg1"/>
            </a:solidFill>
            <a:prstDash val="sysDot"/>
            <a:miter lim="800000"/>
            <a:headEnd type="oval" w="sm" len="sm"/>
            <a:tailEnd type="oval" w="sm" len="sm"/>
          </a:ln>
          <a:effectLst/>
        </p:spPr>
      </p:cxnSp>
      <p:cxnSp>
        <p:nvCxnSpPr>
          <p:cNvPr id="39" name="Straight Connector 27"/>
          <p:cNvCxnSpPr/>
          <p:nvPr/>
        </p:nvCxnSpPr>
        <p:spPr>
          <a:xfrm flipH="1">
            <a:off x="2477325" y="4030123"/>
            <a:ext cx="1275526" cy="0"/>
          </a:xfrm>
          <a:prstGeom prst="line">
            <a:avLst/>
          </a:prstGeom>
          <a:noFill/>
          <a:ln w="19050" cap="flat" cmpd="sng" algn="ctr">
            <a:solidFill>
              <a:schemeClr val="bg1"/>
            </a:solidFill>
            <a:prstDash val="sysDot"/>
            <a:miter lim="800000"/>
            <a:headEnd type="oval" w="sm" len="sm"/>
            <a:tailEnd type="oval" w="sm" len="sm"/>
          </a:ln>
          <a:effectLst/>
        </p:spPr>
      </p:cxnSp>
      <p:cxnSp>
        <p:nvCxnSpPr>
          <p:cNvPr id="63" name="Straight Connector 27"/>
          <p:cNvCxnSpPr/>
          <p:nvPr/>
        </p:nvCxnSpPr>
        <p:spPr>
          <a:xfrm>
            <a:off x="2477325" y="4030123"/>
            <a:ext cx="0" cy="558772"/>
          </a:xfrm>
          <a:prstGeom prst="line">
            <a:avLst/>
          </a:prstGeom>
          <a:noFill/>
          <a:ln w="19050" cap="flat" cmpd="sng" algn="ctr">
            <a:solidFill>
              <a:schemeClr val="bg1"/>
            </a:solidFill>
            <a:prstDash val="sysDot"/>
            <a:miter lim="800000"/>
            <a:headEnd type="oval" w="sm" len="sm"/>
            <a:tailEnd type="oval" w="sm" len="sm"/>
          </a:ln>
          <a:effectLst/>
        </p:spPr>
      </p:cxnSp>
    </p:spTree>
    <p:extLst>
      <p:ext uri="{BB962C8B-B14F-4D97-AF65-F5344CB8AC3E}">
        <p14:creationId xmlns:p14="http://schemas.microsoft.com/office/powerpoint/2010/main" val="24182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1000"/>
                                        <p:tgtEl>
                                          <p:spTgt spid="39"/>
                                        </p:tgtEl>
                                      </p:cBhvr>
                                    </p:animEffect>
                                  </p:childTnLst>
                                </p:cTn>
                              </p:par>
                            </p:childTnLst>
                          </p:cTn>
                        </p:par>
                        <p:par>
                          <p:cTn id="34" fill="hold">
                            <p:stCondLst>
                              <p:cond delay="4500"/>
                            </p:stCondLst>
                            <p:childTnLst>
                              <p:par>
                                <p:cTn id="35" presetID="6"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childTnLst>
                          </p:cTn>
                        </p:par>
                        <p:par>
                          <p:cTn id="58" fill="hold">
                            <p:stCondLst>
                              <p:cond delay="8500"/>
                            </p:stCondLst>
                            <p:childTnLst>
                              <p:par>
                                <p:cTn id="59" presetID="2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childTnLst>
                          </p:cTn>
                        </p:par>
                        <p:par>
                          <p:cTn id="62" fill="hold">
                            <p:stCondLst>
                              <p:cond delay="9000"/>
                            </p:stCondLst>
                            <p:childTnLst>
                              <p:par>
                                <p:cTn id="63" presetID="42" presetClass="entr" presetSubtype="0" fill="hold" nodeType="afterEffect">
                                  <p:stCondLst>
                                    <p:cond delay="0"/>
                                  </p:st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fade">
                                      <p:cBhvr>
                                        <p:cTn id="65" dur="1000"/>
                                        <p:tgtEl>
                                          <p:spTgt spid="48">
                                            <p:txEl>
                                              <p:pRg st="0" end="0"/>
                                            </p:txEl>
                                          </p:spTgt>
                                        </p:tgtEl>
                                      </p:cBhvr>
                                    </p:animEffect>
                                    <p:anim calcmode="lin" valueType="num">
                                      <p:cBhvr>
                                        <p:cTn id="66"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105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4"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12000"/>
                            </p:stCondLst>
                            <p:childTnLst>
                              <p:par>
                                <p:cTn id="83" presetID="42" presetClass="entr" presetSubtype="0" fill="hold" nodeType="after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fade">
                                      <p:cBhvr>
                                        <p:cTn id="85" dur="1000"/>
                                        <p:tgtEl>
                                          <p:spTgt spid="59">
                                            <p:txEl>
                                              <p:pRg st="0" end="0"/>
                                            </p:txEl>
                                          </p:spTgt>
                                        </p:tgtEl>
                                      </p:cBhvr>
                                    </p:animEffect>
                                    <p:anim calcmode="lin" valueType="num">
                                      <p:cBhvr>
                                        <p:cTn id="86"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p:bldP spid="19" grpId="0" animBg="1"/>
      <p:bldP spid="27" grpId="0" animBg="1"/>
      <p:bldP spid="34" grpId="0" animBg="1"/>
      <p:bldP spid="29" grpId="0"/>
      <p:bldP spid="30"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F102-B500-044D-B150-F1882D7D6325}"/>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Нормативные правовые акты</a:t>
            </a:r>
          </a:p>
        </p:txBody>
      </p:sp>
      <p:sp>
        <p:nvSpPr>
          <p:cNvPr id="7" name="Полилиния 6"/>
          <p:cNvSpPr/>
          <p:nvPr/>
        </p:nvSpPr>
        <p:spPr>
          <a:xfrm>
            <a:off x="1276539" y="1608045"/>
            <a:ext cx="8256760" cy="1964718"/>
          </a:xfrm>
          <a:custGeom>
            <a:avLst/>
            <a:gdLst>
              <a:gd name="connsiteX0" fmla="*/ 0 w 8534400"/>
              <a:gd name="connsiteY0" fmla="*/ 327460 h 1964718"/>
              <a:gd name="connsiteX1" fmla="*/ 327460 w 8534400"/>
              <a:gd name="connsiteY1" fmla="*/ 0 h 1964718"/>
              <a:gd name="connsiteX2" fmla="*/ 8206940 w 8534400"/>
              <a:gd name="connsiteY2" fmla="*/ 0 h 1964718"/>
              <a:gd name="connsiteX3" fmla="*/ 8534400 w 8534400"/>
              <a:gd name="connsiteY3" fmla="*/ 327460 h 1964718"/>
              <a:gd name="connsiteX4" fmla="*/ 8534400 w 8534400"/>
              <a:gd name="connsiteY4" fmla="*/ 1637258 h 1964718"/>
              <a:gd name="connsiteX5" fmla="*/ 8206940 w 8534400"/>
              <a:gd name="connsiteY5" fmla="*/ 1964718 h 1964718"/>
              <a:gd name="connsiteX6" fmla="*/ 327460 w 8534400"/>
              <a:gd name="connsiteY6" fmla="*/ 1964718 h 1964718"/>
              <a:gd name="connsiteX7" fmla="*/ 0 w 8534400"/>
              <a:gd name="connsiteY7" fmla="*/ 1637258 h 1964718"/>
              <a:gd name="connsiteX8" fmla="*/ 0 w 8534400"/>
              <a:gd name="connsiteY8" fmla="*/ 327460 h 19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964718">
                <a:moveTo>
                  <a:pt x="0" y="327460"/>
                </a:moveTo>
                <a:cubicBezTo>
                  <a:pt x="0" y="146609"/>
                  <a:pt x="146609" y="0"/>
                  <a:pt x="327460" y="0"/>
                </a:cubicBezTo>
                <a:lnTo>
                  <a:pt x="8206940" y="0"/>
                </a:lnTo>
                <a:cubicBezTo>
                  <a:pt x="8387791" y="0"/>
                  <a:pt x="8534400" y="146609"/>
                  <a:pt x="8534400" y="327460"/>
                </a:cubicBezTo>
                <a:lnTo>
                  <a:pt x="8534400" y="1637258"/>
                </a:lnTo>
                <a:cubicBezTo>
                  <a:pt x="8534400" y="1818109"/>
                  <a:pt x="8387791" y="1964718"/>
                  <a:pt x="8206940" y="1964718"/>
                </a:cubicBezTo>
                <a:lnTo>
                  <a:pt x="327460" y="1964718"/>
                </a:lnTo>
                <a:cubicBezTo>
                  <a:pt x="146609" y="1964718"/>
                  <a:pt x="0" y="1818109"/>
                  <a:pt x="0" y="1637258"/>
                </a:cubicBezTo>
                <a:lnTo>
                  <a:pt x="0" y="32746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8490" tIns="95910" rIns="418490" bIns="9591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 (далее – Правила)</a:t>
            </a:r>
            <a:endParaRPr lang="ru-RU" sz="1600" kern="1200" dirty="0">
              <a:latin typeface="Times New Roman" panose="02020603050405020304" pitchFamily="18" charset="0"/>
              <a:cs typeface="Times New Roman" panose="02020603050405020304" pitchFamily="18" charset="0"/>
            </a:endParaRPr>
          </a:p>
        </p:txBody>
      </p:sp>
      <p:sp>
        <p:nvSpPr>
          <p:cNvPr id="9" name="Полилиния 8"/>
          <p:cNvSpPr/>
          <p:nvPr/>
        </p:nvSpPr>
        <p:spPr>
          <a:xfrm>
            <a:off x="3274370" y="4349535"/>
            <a:ext cx="8534400" cy="1273865"/>
          </a:xfrm>
          <a:custGeom>
            <a:avLst/>
            <a:gdLst>
              <a:gd name="connsiteX0" fmla="*/ 0 w 8534400"/>
              <a:gd name="connsiteY0" fmla="*/ 212315 h 1273865"/>
              <a:gd name="connsiteX1" fmla="*/ 212315 w 8534400"/>
              <a:gd name="connsiteY1" fmla="*/ 0 h 1273865"/>
              <a:gd name="connsiteX2" fmla="*/ 8322085 w 8534400"/>
              <a:gd name="connsiteY2" fmla="*/ 0 h 1273865"/>
              <a:gd name="connsiteX3" fmla="*/ 8534400 w 8534400"/>
              <a:gd name="connsiteY3" fmla="*/ 212315 h 1273865"/>
              <a:gd name="connsiteX4" fmla="*/ 8534400 w 8534400"/>
              <a:gd name="connsiteY4" fmla="*/ 1061550 h 1273865"/>
              <a:gd name="connsiteX5" fmla="*/ 8322085 w 8534400"/>
              <a:gd name="connsiteY5" fmla="*/ 1273865 h 1273865"/>
              <a:gd name="connsiteX6" fmla="*/ 212315 w 8534400"/>
              <a:gd name="connsiteY6" fmla="*/ 1273865 h 1273865"/>
              <a:gd name="connsiteX7" fmla="*/ 0 w 8534400"/>
              <a:gd name="connsiteY7" fmla="*/ 1061550 h 1273865"/>
              <a:gd name="connsiteX8" fmla="*/ 0 w 8534400"/>
              <a:gd name="connsiteY8" fmla="*/ 212315 h 12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273865">
                <a:moveTo>
                  <a:pt x="0" y="212315"/>
                </a:moveTo>
                <a:cubicBezTo>
                  <a:pt x="0" y="95057"/>
                  <a:pt x="95057" y="0"/>
                  <a:pt x="212315" y="0"/>
                </a:cubicBezTo>
                <a:lnTo>
                  <a:pt x="8322085" y="0"/>
                </a:lnTo>
                <a:cubicBezTo>
                  <a:pt x="8439343" y="0"/>
                  <a:pt x="8534400" y="95057"/>
                  <a:pt x="8534400" y="212315"/>
                </a:cubicBezTo>
                <a:lnTo>
                  <a:pt x="8534400" y="1061550"/>
                </a:lnTo>
                <a:cubicBezTo>
                  <a:pt x="8534400" y="1178808"/>
                  <a:pt x="8439343" y="1273865"/>
                  <a:pt x="8322085" y="1273865"/>
                </a:cubicBezTo>
                <a:lnTo>
                  <a:pt x="212315" y="1273865"/>
                </a:lnTo>
                <a:cubicBezTo>
                  <a:pt x="95057" y="1273865"/>
                  <a:pt x="0" y="1178808"/>
                  <a:pt x="0" y="1061550"/>
                </a:cubicBezTo>
                <a:lnTo>
                  <a:pt x="0" y="21231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4765" tIns="62185" rIns="384765" bIns="62185" numCol="1" spcCol="1270" anchor="ctr" anchorCtr="0">
            <a:noAutofit/>
          </a:bodyPr>
          <a:lstStyle/>
          <a:p>
            <a:pPr lvl="0" algn="ctr" defTabSz="711200">
              <a:lnSpc>
                <a:spcPct val="100000"/>
              </a:lnSpc>
              <a:spcBef>
                <a:spcPct val="0"/>
              </a:spcBef>
              <a:spcAft>
                <a:spcPts val="0"/>
              </a:spcAft>
            </a:pPr>
            <a:r>
              <a:rPr lang="ru-RU" sz="1600" kern="1200" dirty="0" smtClean="0">
                <a:solidFill>
                  <a:schemeClr val="bg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a:t>
            </a:r>
            <a:r>
              <a:rPr lang="ru-RU" sz="1600" dirty="0" smtClean="0">
                <a:solidFill>
                  <a:schemeClr val="bg1"/>
                </a:solidFill>
                <a:latin typeface="Times New Roman" panose="02020603050405020304" pitchFamily="18" charset="0"/>
                <a:cs typeface="Times New Roman" panose="02020603050405020304" pitchFamily="18" charset="0"/>
              </a:rPr>
              <a:t>19.04.2023</a:t>
            </a:r>
            <a:r>
              <a:rPr lang="ru-RU" sz="1600" kern="1200" dirty="0" smtClean="0">
                <a:solidFill>
                  <a:schemeClr val="bg1"/>
                </a:solidFill>
                <a:latin typeface="Times New Roman" panose="02020603050405020304" pitchFamily="18" charset="0"/>
                <a:cs typeface="Times New Roman" panose="02020603050405020304" pitchFamily="18" charset="0"/>
              </a:rPr>
              <a:t> № 422</a:t>
            </a:r>
            <a:endParaRPr lang="ru-RU" sz="1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6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r>
              <a:rPr lang="ru-RU" sz="3600" dirty="0" smtClean="0"/>
              <a:t>СПАСИБО ЗА ВНИМАНИЕ</a:t>
            </a:r>
            <a:endParaRPr lang="ru-RU" sz="3600" dirty="0"/>
          </a:p>
        </p:txBody>
      </p:sp>
    </p:spTree>
    <p:extLst>
      <p:ext uri="{BB962C8B-B14F-4D97-AF65-F5344CB8AC3E}">
        <p14:creationId xmlns:p14="http://schemas.microsoft.com/office/powerpoint/2010/main" val="2703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9C45-5498-884F-B1E1-489210D4F996}"/>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Расчет размера социальной выплаты</a:t>
            </a:r>
            <a:endParaRPr lang="ru-RU" dirty="0"/>
          </a:p>
        </p:txBody>
      </p:sp>
      <p:sp>
        <p:nvSpPr>
          <p:cNvPr id="7" name="Прямоугольник 6"/>
          <p:cNvSpPr/>
          <p:nvPr/>
        </p:nvSpPr>
        <p:spPr>
          <a:xfrm>
            <a:off x="838200" y="1003013"/>
            <a:ext cx="7139777" cy="4247317"/>
          </a:xfrm>
          <a:prstGeom prst="rect">
            <a:avLst/>
          </a:prstGeom>
        </p:spPr>
        <p:txBody>
          <a:bodyPr wrap="square">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Расчет производится </a:t>
            </a:r>
            <a:r>
              <a:rPr lang="ru-RU" dirty="0">
                <a:solidFill>
                  <a:schemeClr val="bg1"/>
                </a:solidFill>
                <a:latin typeface="Times New Roman" panose="02020603050405020304" pitchFamily="18" charset="0"/>
                <a:cs typeface="Times New Roman" panose="02020603050405020304" pitchFamily="18" charset="0"/>
              </a:rPr>
              <a:t>исходя из размера общей площади жилого помещения на молодого ученого, равной 33 кв. метрам,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a:t>
            </a:r>
            <a:r>
              <a:rPr lang="ru-RU" b="1" dirty="0">
                <a:solidFill>
                  <a:schemeClr val="bg1"/>
                </a:solidFill>
                <a:latin typeface="Times New Roman" panose="02020603050405020304" pitchFamily="18" charset="0"/>
                <a:cs typeface="Times New Roman" panose="02020603050405020304" pitchFamily="18" charset="0"/>
              </a:rPr>
              <a:t>место работы молодого </a:t>
            </a:r>
            <a:r>
              <a:rPr lang="ru-RU" b="1" dirty="0" smtClean="0">
                <a:solidFill>
                  <a:schemeClr val="bg1"/>
                </a:solidFill>
                <a:latin typeface="Times New Roman" panose="02020603050405020304" pitchFamily="18" charset="0"/>
                <a:cs typeface="Times New Roman" panose="02020603050405020304" pitchFamily="18" charset="0"/>
              </a:rPr>
              <a:t>ученого</a:t>
            </a:r>
            <a:endParaRPr lang="ru-RU" b="1" dirty="0" smtClean="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dirty="0" smtClean="0">
                <a:solidFill>
                  <a:schemeClr val="bg1"/>
                </a:solidFill>
                <a:latin typeface="Times New Roman" panose="02020603050405020304" pitchFamily="18" charset="0"/>
                <a:ea typeface="Times New Roman" panose="02020603050405020304" pitchFamily="18" charset="0"/>
              </a:rPr>
              <a:t>Размер </a:t>
            </a:r>
            <a:r>
              <a:rPr lang="ru-RU" dirty="0">
                <a:solidFill>
                  <a:schemeClr val="bg1"/>
                </a:solidFill>
                <a:latin typeface="Times New Roman" panose="02020603050405020304" pitchFamily="18" charset="0"/>
                <a:ea typeface="Times New Roman" panose="02020603050405020304" pitchFamily="18" charset="0"/>
              </a:rPr>
              <a:t>социальной выплаты (</a:t>
            </a: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 определяется по формуле</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43230" algn="ctr">
              <a:spcAft>
                <a:spcPts val="0"/>
              </a:spcAft>
            </a:pP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=Раз х </a:t>
            </a:r>
            <a:r>
              <a:rPr lang="ru-RU" dirty="0" err="1">
                <a:solidFill>
                  <a:schemeClr val="bg1"/>
                </a:solidFill>
                <a:latin typeface="Times New Roman" panose="02020603050405020304" pitchFamily="18" charset="0"/>
                <a:ea typeface="Times New Roman" panose="02020603050405020304" pitchFamily="18" charset="0"/>
              </a:rPr>
              <a:t>Рст</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где:</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 - размер общей площади жилого помещения, с учетом которой определяется размер социальной выплаты;</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 - средняя рыночная стоимость 1 кв. метра общей площади жилья по субъекту Российской Федерации.</a:t>
            </a:r>
            <a:endParaRPr lang="ru-RU" sz="1600" dirty="0">
              <a:solidFill>
                <a:schemeClr val="bg1"/>
              </a:solidFill>
              <a:effectLst/>
              <a:latin typeface="Times New Roman CYR" panose="02020603050405020304" pitchFamily="18" charset="0"/>
              <a:ea typeface="Times New Roman" panose="02020603050405020304" pitchFamily="18" charset="0"/>
            </a:endParaRPr>
          </a:p>
        </p:txBody>
      </p:sp>
      <p:sp>
        <p:nvSpPr>
          <p:cNvPr id="8" name="TextBox 7"/>
          <p:cNvSpPr txBox="1"/>
          <p:nvPr/>
        </p:nvSpPr>
        <p:spPr>
          <a:xfrm>
            <a:off x="838200" y="5250330"/>
            <a:ext cx="10594972" cy="1477328"/>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согласно приказу Министерства строительства и жилищно-коммунального хозяйства Российской Федерации от 19.06.2023 №422/</a:t>
            </a:r>
            <a:r>
              <a:rPr lang="ru-RU" dirty="0" err="1">
                <a:solidFill>
                  <a:schemeClr val="bg1"/>
                </a:solidFill>
                <a:latin typeface="Times New Roman" panose="02020603050405020304" pitchFamily="18" charset="0"/>
                <a:cs typeface="Times New Roman" panose="02020603050405020304" pitchFamily="18" charset="0"/>
              </a:rPr>
              <a:t>пр</a:t>
            </a:r>
            <a:r>
              <a:rPr lang="ru-RU" dirty="0">
                <a:solidFill>
                  <a:schemeClr val="bg1"/>
                </a:solidFill>
                <a:latin typeface="Times New Roman" panose="02020603050405020304" pitchFamily="18" charset="0"/>
                <a:cs typeface="Times New Roman" panose="02020603050405020304" pitchFamily="18" charset="0"/>
              </a:rPr>
              <a:t> средняя рыночная стоимость 1 кв. метра общей площади жилого помещения в Новосибирской области на </a:t>
            </a:r>
            <a:r>
              <a:rPr lang="en-US" dirty="0">
                <a:solidFill>
                  <a:schemeClr val="bg1"/>
                </a:solidFill>
                <a:latin typeface="Times New Roman" panose="02020603050405020304" pitchFamily="18" charset="0"/>
                <a:cs typeface="Times New Roman" panose="02020603050405020304" pitchFamily="18" charset="0"/>
              </a:rPr>
              <a:t>III</a:t>
            </a:r>
            <a:r>
              <a:rPr lang="ru-RU" dirty="0">
                <a:solidFill>
                  <a:schemeClr val="bg1"/>
                </a:solidFill>
                <a:latin typeface="Times New Roman" panose="02020603050405020304" pitchFamily="18" charset="0"/>
                <a:cs typeface="Times New Roman" panose="02020603050405020304" pitchFamily="18" charset="0"/>
              </a:rPr>
              <a:t> квартал 2023 года составляет  106 644 руб. Размер социальной выплаты будет следующий: </a:t>
            </a:r>
          </a:p>
          <a:p>
            <a:pPr algn="ctr"/>
            <a:r>
              <a:rPr lang="ru-RU" dirty="0" err="1">
                <a:solidFill>
                  <a:schemeClr val="bg1"/>
                </a:solidFill>
                <a:latin typeface="Times New Roman" panose="02020603050405020304" pitchFamily="18" charset="0"/>
                <a:cs typeface="Times New Roman" panose="02020603050405020304" pitchFamily="18" charset="0"/>
              </a:rPr>
              <a:t>Рс</a:t>
            </a:r>
            <a:r>
              <a:rPr lang="ru-RU" dirty="0">
                <a:solidFill>
                  <a:schemeClr val="bg1"/>
                </a:solidFill>
                <a:latin typeface="Times New Roman" panose="02020603050405020304" pitchFamily="18" charset="0"/>
                <a:cs typeface="Times New Roman" panose="02020603050405020304" pitchFamily="18" charset="0"/>
              </a:rPr>
              <a:t>= 106 644 * 33 = 3 519 252 руб.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218" t="2078" r="9492"/>
          <a:stretch/>
        </p:blipFill>
        <p:spPr>
          <a:xfrm>
            <a:off x="7977977" y="1111655"/>
            <a:ext cx="4029075" cy="3454452"/>
          </a:xfrm>
          <a:prstGeom prst="rect">
            <a:avLst/>
          </a:prstGeom>
        </p:spPr>
      </p:pic>
    </p:spTree>
    <p:extLst>
      <p:ext uri="{BB962C8B-B14F-4D97-AF65-F5344CB8AC3E}">
        <p14:creationId xmlns:p14="http://schemas.microsoft.com/office/powerpoint/2010/main" val="1718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72428" y="260170"/>
            <a:ext cx="12192000" cy="837681"/>
          </a:xfrm>
        </p:spPr>
        <p:txBody>
          <a:bodyPr>
            <a:noAutofit/>
          </a:bodyPr>
          <a:lstStyle/>
          <a:p>
            <a:pPr marL="0" indent="0" algn="ctr">
              <a:lnSpc>
                <a:spcPct val="100000"/>
              </a:lnSpc>
              <a:spcBef>
                <a:spcPts val="0"/>
              </a:spcBef>
              <a:buNone/>
            </a:pPr>
            <a:r>
              <a:rPr lang="ru-RU" dirty="0">
                <a:latin typeface="Times New Roman" panose="02020603050405020304" pitchFamily="18" charset="0"/>
                <a:cs typeface="Times New Roman" panose="02020603050405020304" pitchFamily="18" charset="0"/>
              </a:rPr>
              <a:t>Молодой ученый может быть признан участником мероприятий </a:t>
            </a:r>
          </a:p>
          <a:p>
            <a:pPr marL="0" indent="0" algn="ctr">
              <a:lnSpc>
                <a:spcPct val="100000"/>
              </a:lnSpc>
              <a:spcBef>
                <a:spcPts val="0"/>
              </a:spcBef>
              <a:buNone/>
            </a:pPr>
            <a:r>
              <a:rPr lang="ru-RU" u="sng" dirty="0">
                <a:latin typeface="Times New Roman" panose="02020603050405020304" pitchFamily="18" charset="0"/>
                <a:cs typeface="Times New Roman" panose="02020603050405020304" pitchFamily="18" charset="0"/>
              </a:rPr>
              <a:t>при одновременном выполнении следующих </a:t>
            </a:r>
            <a:r>
              <a:rPr lang="ru-RU" u="sng" dirty="0" smtClean="0">
                <a:latin typeface="Times New Roman" panose="02020603050405020304" pitchFamily="18" charset="0"/>
                <a:cs typeface="Times New Roman" panose="02020603050405020304" pitchFamily="18" charset="0"/>
              </a:rPr>
              <a:t>требований¹:</a:t>
            </a:r>
            <a:endParaRPr lang="ru-RU"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854284" y="1430445"/>
            <a:ext cx="10915607" cy="918025"/>
          </a:xfrm>
          <a:custGeom>
            <a:avLst/>
            <a:gdLst>
              <a:gd name="connsiteX0" fmla="*/ 0 w 10915607"/>
              <a:gd name="connsiteY0" fmla="*/ 0 h 918025"/>
              <a:gd name="connsiteX1" fmla="*/ 10915607 w 10915607"/>
              <a:gd name="connsiteY1" fmla="*/ 0 h 918025"/>
              <a:gd name="connsiteX2" fmla="*/ 10915607 w 10915607"/>
              <a:gd name="connsiteY2" fmla="*/ 918025 h 918025"/>
              <a:gd name="connsiteX3" fmla="*/ 0 w 10915607"/>
              <a:gd name="connsiteY3" fmla="*/ 918025 h 918025"/>
              <a:gd name="connsiteX4" fmla="*/ 0 w 10915607"/>
              <a:gd name="connsiteY4" fmla="*/ 0 h 9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07" h="918025">
                <a:moveTo>
                  <a:pt x="0" y="0"/>
                </a:moveTo>
                <a:lnTo>
                  <a:pt x="10915607" y="0"/>
                </a:lnTo>
                <a:lnTo>
                  <a:pt x="10915607" y="918025"/>
                </a:lnTo>
                <a:lnTo>
                  <a:pt x="0" y="9180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отвечает требованиям, установленным пунктом 1</a:t>
            </a:r>
            <a:r>
              <a:rPr lang="ru-RU" sz="1600" kern="1200" baseline="30000" dirty="0" smtClean="0">
                <a:latin typeface="Times New Roman" panose="02020603050405020304" pitchFamily="18" charset="0"/>
                <a:cs typeface="Times New Roman" panose="02020603050405020304" pitchFamily="18" charset="0"/>
              </a:rPr>
              <a:t>1</a:t>
            </a:r>
            <a:r>
              <a:rPr lang="ru-RU" sz="1600" kern="1200" dirty="0" smtClean="0">
                <a:latin typeface="Times New Roman" panose="02020603050405020304" pitchFamily="18" charset="0"/>
                <a:cs typeface="Times New Roman" panose="02020603050405020304" pitchFamily="18" charset="0"/>
              </a:rPr>
              <a:t> Правил, утвержденных постановлением Правительства Российской Федерации от 17.12.2010 № 1050 </a:t>
            </a:r>
            <a:endParaRPr lang="ru-RU" sz="1600" kern="1200" dirty="0">
              <a:solidFill>
                <a:srgbClr val="FF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854284" y="2544024"/>
            <a:ext cx="10915664" cy="1597939"/>
          </a:xfrm>
          <a:custGeom>
            <a:avLst/>
            <a:gdLst>
              <a:gd name="connsiteX0" fmla="*/ 0 w 10515216"/>
              <a:gd name="connsiteY0" fmla="*/ 0 h 1597939"/>
              <a:gd name="connsiteX1" fmla="*/ 10515216 w 10515216"/>
              <a:gd name="connsiteY1" fmla="*/ 0 h 1597939"/>
              <a:gd name="connsiteX2" fmla="*/ 10515216 w 10515216"/>
              <a:gd name="connsiteY2" fmla="*/ 1597939 h 1597939"/>
              <a:gd name="connsiteX3" fmla="*/ 0 w 10515216"/>
              <a:gd name="connsiteY3" fmla="*/ 1597939 h 1597939"/>
              <a:gd name="connsiteX4" fmla="*/ 0 w 10515216"/>
              <a:gd name="connsiteY4" fmla="*/ 0 h 159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16" h="1597939">
                <a:moveTo>
                  <a:pt x="0" y="0"/>
                </a:moveTo>
                <a:lnTo>
                  <a:pt x="10515216" y="0"/>
                </a:lnTo>
                <a:lnTo>
                  <a:pt x="10515216" y="1597939"/>
                </a:lnTo>
                <a:lnTo>
                  <a:pt x="0" y="15979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600" kern="1200" dirty="0" err="1" smtClean="0">
                <a:latin typeface="Times New Roman" panose="02020603050405020304" pitchFamily="18" charset="0"/>
                <a:cs typeface="Times New Roman" panose="02020603050405020304" pitchFamily="18" charset="0"/>
              </a:rPr>
              <a:t>Минобрнауки</a:t>
            </a:r>
            <a:r>
              <a:rPr lang="ru-RU" sz="1600" kern="1200" dirty="0" smtClean="0">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endParaRPr lang="ru-RU" sz="1600" kern="1200" dirty="0">
              <a:latin typeface="Times New Roman" panose="02020603050405020304" pitchFamily="18" charset="0"/>
              <a:cs typeface="Times New Roman" panose="02020603050405020304" pitchFamily="18" charset="0"/>
            </a:endParaRPr>
          </a:p>
        </p:txBody>
      </p:sp>
      <p:sp>
        <p:nvSpPr>
          <p:cNvPr id="11" name="Полилиния 10"/>
          <p:cNvSpPr/>
          <p:nvPr/>
        </p:nvSpPr>
        <p:spPr>
          <a:xfrm>
            <a:off x="836616" y="4337517"/>
            <a:ext cx="10950941" cy="1687571"/>
          </a:xfrm>
          <a:custGeom>
            <a:avLst/>
            <a:gdLst>
              <a:gd name="connsiteX0" fmla="*/ 0 w 10950941"/>
              <a:gd name="connsiteY0" fmla="*/ 0 h 1687571"/>
              <a:gd name="connsiteX1" fmla="*/ 10950941 w 10950941"/>
              <a:gd name="connsiteY1" fmla="*/ 0 h 1687571"/>
              <a:gd name="connsiteX2" fmla="*/ 10950941 w 10950941"/>
              <a:gd name="connsiteY2" fmla="*/ 1687571 h 1687571"/>
              <a:gd name="connsiteX3" fmla="*/ 0 w 10950941"/>
              <a:gd name="connsiteY3" fmla="*/ 1687571 h 1687571"/>
              <a:gd name="connsiteX4" fmla="*/ 0 w 10950941"/>
              <a:gd name="connsiteY4" fmla="*/ 0 h 168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0941" h="1687571">
                <a:moveTo>
                  <a:pt x="0" y="0"/>
                </a:moveTo>
                <a:lnTo>
                  <a:pt x="10950941" y="0"/>
                </a:lnTo>
                <a:lnTo>
                  <a:pt x="10950941" y="1687571"/>
                </a:lnTo>
                <a:lnTo>
                  <a:pt x="0" y="16875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Федеральным законом «О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 от 03.07.2019 №</a:t>
            </a:r>
            <a:r>
              <a:rPr lang="en-US" sz="1600" dirty="0">
                <a:latin typeface="Times New Roman" panose="02020603050405020304" pitchFamily="18" charset="0"/>
                <a:cs typeface="Times New Roman" panose="02020603050405020304" pitchFamily="18" charset="0"/>
              </a:rPr>
              <a:t> 157-</a:t>
            </a:r>
            <a:r>
              <a:rPr lang="ru-RU" sz="1600" dirty="0">
                <a:latin typeface="Times New Roman" panose="02020603050405020304" pitchFamily="18" charset="0"/>
                <a:cs typeface="Times New Roman" panose="02020603050405020304" pitchFamily="18" charset="0"/>
              </a:rPr>
              <a:t>ФЗ</a:t>
            </a:r>
          </a:p>
        </p:txBody>
      </p:sp>
      <p:sp>
        <p:nvSpPr>
          <p:cNvPr id="2" name="TextBox 1"/>
          <p:cNvSpPr txBox="1"/>
          <p:nvPr/>
        </p:nvSpPr>
        <p:spPr>
          <a:xfrm>
            <a:off x="416460" y="6346479"/>
            <a:ext cx="11775540" cy="646331"/>
          </a:xfrm>
          <a:prstGeom prst="rect">
            <a:avLst/>
          </a:prstGeom>
          <a:noFill/>
        </p:spPr>
        <p:txBody>
          <a:bodyPr wrap="square" rtlCol="0">
            <a:spAutoFit/>
          </a:bodyPr>
          <a:lstStyle/>
          <a:p>
            <a:pPr lvl="0"/>
            <a:r>
              <a:rPr lang="ru-RU" dirty="0" smtClean="0">
                <a:solidFill>
                  <a:schemeClr val="bg1"/>
                </a:solidFill>
                <a:latin typeface="Times New Roman" panose="02020603050405020304" pitchFamily="18" charset="0"/>
                <a:cs typeface="Times New Roman" panose="02020603050405020304" pitchFamily="18" charset="0"/>
              </a:rPr>
              <a:t>¹Пункт 7 </a:t>
            </a:r>
            <a:r>
              <a:rPr lang="ru-RU" dirty="0">
                <a:solidFill>
                  <a:schemeClr val="bg1"/>
                </a:solidFill>
                <a:latin typeface="Times New Roman" panose="02020603050405020304" pitchFamily="18" charset="0"/>
                <a:cs typeface="Times New Roman" panose="02020603050405020304" pitchFamily="18" charset="0"/>
              </a:rPr>
              <a:t>Правил, утвержденных постановлением Правительства Российской Федерации от 17.12.2010 № 1050 </a:t>
            </a:r>
          </a:p>
          <a:p>
            <a:r>
              <a:rPr lang="ru-RU" dirty="0" smtClean="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2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animBg="1"/>
      <p:bldP spid="1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7152041" y="1025750"/>
            <a:ext cx="4861908" cy="4717281"/>
            <a:chOff x="7152041" y="1025750"/>
            <a:chExt cx="4861908" cy="4717281"/>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276999"/>
            </a:xfrm>
            <a:prstGeom prst="rect">
              <a:avLst/>
            </a:prstGeom>
            <a:noFill/>
          </p:spPr>
          <p:txBody>
            <a:bodyPr wrap="square" rtlCol="0">
              <a:spAutoFit/>
            </a:bodyPr>
            <a:lstStyle/>
            <a:p>
              <a:pPr algn="just" defTabSz="1187593"/>
              <a:r>
                <a:rPr lang="ru-RU" sz="1200" dirty="0" smtClean="0">
                  <a:solidFill>
                    <a:schemeClr val="bg1"/>
                  </a:solidFill>
                  <a:latin typeface="Times New Roman" panose="02020603050405020304" pitchFamily="18" charset="0"/>
                  <a:cs typeface="Times New Roman" panose="02020603050405020304" pitchFamily="18" charset="0"/>
                </a:rPr>
                <a:t>Гражданин </a:t>
              </a:r>
              <a:r>
                <a:rPr lang="ru-RU" sz="1200" dirty="0">
                  <a:solidFill>
                    <a:schemeClr val="bg1"/>
                  </a:solidFill>
                  <a:latin typeface="Times New Roman" panose="02020603050405020304" pitchFamily="18" charset="0"/>
                  <a:cs typeface="Times New Roman" panose="02020603050405020304" pitchFamily="18" charset="0"/>
                </a:rPr>
                <a:t>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Возраст </a:t>
              </a:r>
              <a:r>
                <a:rPr lang="ru-RU" sz="1200" dirty="0">
                  <a:solidFill>
                    <a:schemeClr val="bg1"/>
                  </a:solidFill>
                  <a:latin typeface="Times New Roman" panose="02020603050405020304" pitchFamily="18" charset="0"/>
                  <a:cs typeface="Times New Roman" panose="02020603050405020304" pitchFamily="18" charset="0"/>
                </a:rPr>
                <a:t>не превышает 35 лет (для кандидатов наук) или 40 лет (для докторов наук</a:t>
              </a:r>
              <a:r>
                <a:rPr lang="ru-RU" sz="1200" dirty="0" smtClean="0">
                  <a:solidFill>
                    <a:schemeClr val="bg1"/>
                  </a:solidFill>
                  <a:latin typeface="Times New Roman" panose="02020603050405020304" pitchFamily="18" charset="0"/>
                  <a:cs typeface="Times New Roman" panose="02020603050405020304" pitchFamily="18" charset="0"/>
                </a:rPr>
                <a:t>)</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Имеет </a:t>
              </a:r>
              <a:r>
                <a:rPr lang="ru-RU" sz="1200" dirty="0">
                  <a:solidFill>
                    <a:schemeClr val="bg1"/>
                  </a:solidFill>
                  <a:latin typeface="Times New Roman" panose="02020603050405020304" pitchFamily="18" charset="0"/>
                  <a:cs typeface="Times New Roman" panose="02020603050405020304" pitchFamily="18" charset="0"/>
                </a:rPr>
                <a:t>ученую степень кандидата наук или доктора наук </a:t>
              </a: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Работает </a:t>
              </a:r>
              <a:r>
                <a:rPr lang="ru-RU" sz="1200" dirty="0">
                  <a:solidFill>
                    <a:schemeClr val="bg1"/>
                  </a:solidFill>
                  <a:latin typeface="Times New Roman" panose="02020603050405020304" pitchFamily="18" charset="0"/>
                  <a:cs typeface="Times New Roman" panose="02020603050405020304" pitchFamily="18" charset="0"/>
                </a:rPr>
                <a:t>в должности научного работника в научной </a:t>
              </a:r>
              <a:r>
                <a:rPr lang="ru-RU" sz="1200" dirty="0" smtClean="0">
                  <a:solidFill>
                    <a:schemeClr val="bg1"/>
                  </a:solidFill>
                  <a:latin typeface="Times New Roman" panose="02020603050405020304" pitchFamily="18" charset="0"/>
                  <a:cs typeface="Times New Roman" panose="02020603050405020304" pitchFamily="18" charset="0"/>
                </a:rPr>
                <a:t>организации или </a:t>
              </a:r>
              <a:r>
                <a:rPr lang="ru-RU" sz="1200" dirty="0">
                  <a:solidFill>
                    <a:schemeClr val="bg1"/>
                  </a:solidFill>
                  <a:latin typeface="Times New Roman" panose="02020603050405020304" pitchFamily="18" charset="0"/>
                  <a:cs typeface="Times New Roman" panose="02020603050405020304" pitchFamily="18" charset="0"/>
                </a:rPr>
                <a:t>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a:t>
              </a:r>
              <a:r>
                <a:rPr lang="ru-RU" sz="1200" dirty="0" smtClean="0">
                  <a:solidFill>
                    <a:schemeClr val="bg1"/>
                  </a:solidFill>
                  <a:latin typeface="Times New Roman" panose="02020603050405020304" pitchFamily="18" charset="0"/>
                  <a:cs typeface="Times New Roman" panose="02020603050405020304" pitchFamily="18" charset="0"/>
                </a:rPr>
                <a:t>власти</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Общий </a:t>
              </a:r>
              <a:r>
                <a:rPr lang="ru-RU" sz="1200" dirty="0">
                  <a:solidFill>
                    <a:schemeClr val="bg1"/>
                  </a:solidFill>
                  <a:latin typeface="Times New Roman" panose="02020603050405020304" pitchFamily="18" charset="0"/>
                  <a:cs typeface="Times New Roman" panose="02020603050405020304" pitchFamily="18" charset="0"/>
                </a:rPr>
                <a:t>стаж работы научным работником и (или) научно-педагогическим работником </a:t>
              </a:r>
              <a:r>
                <a:rPr lang="ru-RU" sz="1200" dirty="0" smtClean="0">
                  <a:solidFill>
                    <a:schemeClr val="bg1"/>
                  </a:solidFill>
                  <a:latin typeface="Times New Roman" panose="02020603050405020304" pitchFamily="18" charset="0"/>
                  <a:cs typeface="Times New Roman" panose="02020603050405020304" pitchFamily="18" charset="0"/>
                </a:rPr>
                <a:t>составляет не </a:t>
              </a:r>
              <a:r>
                <a:rPr lang="ru-RU" sz="1200" dirty="0">
                  <a:solidFill>
                    <a:schemeClr val="bg1"/>
                  </a:solidFill>
                  <a:latin typeface="Times New Roman" panose="02020603050405020304" pitchFamily="18" charset="0"/>
                  <a:cs typeface="Times New Roman" panose="02020603050405020304" pitchFamily="18" charset="0"/>
                </a:rPr>
                <a:t>менее 5 лет</a:t>
              </a: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9073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Возраст молодого ученого</a:t>
            </a:r>
          </a:p>
        </p:txBody>
      </p:sp>
      <p:graphicFrame>
        <p:nvGraphicFramePr>
          <p:cNvPr id="28" name="Схема 27"/>
          <p:cNvGraphicFramePr/>
          <p:nvPr>
            <p:extLst>
              <p:ext uri="{D42A27DB-BD31-4B8C-83A1-F6EECF244321}">
                <p14:modId xmlns:p14="http://schemas.microsoft.com/office/powerpoint/2010/main" val="1433652753"/>
              </p:ext>
            </p:extLst>
          </p:nvPr>
        </p:nvGraphicFramePr>
        <p:xfrm>
          <a:off x="1676400" y="352426"/>
          <a:ext cx="8528867" cy="609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748" y="982455"/>
            <a:ext cx="5945109" cy="738664"/>
          </a:xfrm>
          <a:prstGeom prst="rect">
            <a:avLst/>
          </a:prstGeom>
        </p:spPr>
        <p:txBody>
          <a:bodyPr wrap="square">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Перечень должностей научных работников, подлежащих замещению по конкурсу, утвержденный приказом Министерства науки и высшего образования Российской Федерации от 05.08.2021 № 715</a:t>
            </a:r>
          </a:p>
        </p:txBody>
      </p:sp>
      <p:graphicFrame>
        <p:nvGraphicFramePr>
          <p:cNvPr id="10" name="Таблица 9"/>
          <p:cNvGraphicFramePr>
            <a:graphicFrameLocks noGrp="1"/>
          </p:cNvGraphicFramePr>
          <p:nvPr>
            <p:extLst>
              <p:ext uri="{D42A27DB-BD31-4B8C-83A1-F6EECF244321}">
                <p14:modId xmlns:p14="http://schemas.microsoft.com/office/powerpoint/2010/main" val="2669904327"/>
              </p:ext>
            </p:extLst>
          </p:nvPr>
        </p:nvGraphicFramePr>
        <p:xfrm>
          <a:off x="217282" y="2008191"/>
          <a:ext cx="5854575" cy="4509805"/>
        </p:xfrm>
        <a:graphic>
          <a:graphicData uri="http://schemas.openxmlformats.org/drawingml/2006/table">
            <a:tbl>
              <a:tblPr firstRow="1" firstCol="1" bandRow="1">
                <a:tableStyleId>{3C2FFA5D-87B4-456A-9821-1D502468CF0F}</a:tableStyleId>
              </a:tblPr>
              <a:tblGrid>
                <a:gridCol w="445781">
                  <a:extLst>
                    <a:ext uri="{9D8B030D-6E8A-4147-A177-3AD203B41FA5}">
                      <a16:colId xmlns:a16="http://schemas.microsoft.com/office/drawing/2014/main" val="2629594196"/>
                    </a:ext>
                  </a:extLst>
                </a:gridCol>
                <a:gridCol w="5408794">
                  <a:extLst>
                    <a:ext uri="{9D8B030D-6E8A-4147-A177-3AD203B41FA5}">
                      <a16:colId xmlns:a16="http://schemas.microsoft.com/office/drawing/2014/main" val="3359517534"/>
                    </a:ext>
                  </a:extLst>
                </a:gridCol>
              </a:tblGrid>
              <a:tr h="408269">
                <a:tc>
                  <a:txBody>
                    <a:bodyPr/>
                    <a:lstStyle/>
                    <a:p>
                      <a:pPr algn="ctr">
                        <a:lnSpc>
                          <a:spcPct val="107000"/>
                        </a:lnSpc>
                        <a:spcAft>
                          <a:spcPts val="0"/>
                        </a:spcAft>
                      </a:pPr>
                      <a:r>
                        <a:rPr lang="ru-RU" sz="1200" dirty="0">
                          <a:effectLst/>
                        </a:rPr>
                        <a:t>№ п/п</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tc>
                  <a:txBody>
                    <a:bodyPr/>
                    <a:lstStyle/>
                    <a:p>
                      <a:pPr algn="ctr">
                        <a:lnSpc>
                          <a:spcPct val="107000"/>
                        </a:lnSpc>
                        <a:spcAft>
                          <a:spcPts val="0"/>
                        </a:spcAft>
                      </a:pPr>
                      <a:r>
                        <a:rPr lang="ru-RU" sz="1200" dirty="0">
                          <a:effectLst/>
                        </a:rPr>
                        <a:t>Должность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609497277"/>
                  </a:ext>
                </a:extLst>
              </a:tr>
              <a:tr h="252681">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Заместитель директора (заведующего, начальника) по научной работе</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57161434"/>
                  </a:ext>
                </a:extLst>
              </a:tr>
              <a:tr h="209575">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Главный (генеральный) </a:t>
                      </a:r>
                      <a:r>
                        <a:rPr lang="ru-RU" sz="1200" dirty="0">
                          <a:effectLst/>
                        </a:rPr>
                        <a:t>конструктор</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893514484"/>
                  </a:ext>
                </a:extLst>
              </a:tr>
              <a:tr h="376724">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Директор (заведующий, начальник) </a:t>
                      </a:r>
                      <a:r>
                        <a:rPr lang="ru-RU" sz="1200" dirty="0">
                          <a:effectLst/>
                        </a:rPr>
                        <a:t>отделения (института, центра</a:t>
                      </a:r>
                      <a:r>
                        <a:rPr lang="ru-RU" sz="1200" dirty="0" smtClean="0">
                          <a:effectLst/>
                        </a:rPr>
                        <a:t>), находящегося в структуре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11602589"/>
                  </a:ext>
                </a:extLst>
              </a:tr>
              <a:tr h="565085">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Руководитель научного и (или) научно-технического </a:t>
                      </a:r>
                      <a:r>
                        <a:rPr lang="ru-RU" sz="1200" dirty="0" smtClean="0">
                          <a:effectLst/>
                        </a:rPr>
                        <a:t>проекта (в отношении проекта,</a:t>
                      </a:r>
                      <a:r>
                        <a:rPr lang="ru-RU" sz="1200" baseline="0" dirty="0" smtClean="0">
                          <a:effectLst/>
                        </a:rPr>
                        <a:t> выполняемого группой структурных подразделений в структуре научной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31827182"/>
                  </a:ext>
                </a:extLst>
              </a:tr>
              <a:tr h="354624">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научно-исследовательского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363135900"/>
                  </a:ext>
                </a:extLst>
              </a:tr>
              <a:tr h="265843">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конструкторского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4846774"/>
                  </a:ext>
                </a:extLst>
              </a:tr>
              <a:tr h="753447">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a:t>
                      </a:r>
                      <a:r>
                        <a:rPr lang="ru-RU" sz="1200" dirty="0" smtClean="0">
                          <a:effectLst/>
                        </a:rPr>
                        <a:t>(начальник) центра </a:t>
                      </a:r>
                      <a:r>
                        <a:rPr lang="ru-RU" sz="1200" dirty="0">
                          <a:effectLst/>
                        </a:rPr>
                        <a:t>(отдела</a:t>
                      </a:r>
                      <a:r>
                        <a:rPr lang="ru-RU" sz="1200" dirty="0" smtClean="0">
                          <a:effectLst/>
                        </a:rPr>
                        <a:t>) (патентования, научной и (или) научно-технической информации, коллективного пользования научным оборудованием,</a:t>
                      </a:r>
                      <a:r>
                        <a:rPr lang="ru-RU" sz="1200" baseline="0" dirty="0" smtClean="0">
                          <a:effectLst/>
                        </a:rPr>
                        <a:t> коммерциализации результатов научной и (или) научно-технической деятельности)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771642740"/>
                  </a:ext>
                </a:extLst>
              </a:tr>
              <a:tr h="209575">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215943347"/>
                  </a:ext>
                </a:extLst>
              </a:tr>
              <a:tr h="209575">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Ведущий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31198893"/>
                  </a:ext>
                </a:extLst>
              </a:tr>
              <a:tr h="209575">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Старший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70011198"/>
                  </a:ext>
                </a:extLst>
              </a:tr>
              <a:tr h="209575">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4046344803"/>
                  </a:ext>
                </a:extLst>
              </a:tr>
              <a:tr h="209575">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a:effectLst/>
                        </a:rPr>
                        <a:t>Младший научный сотрудник</a:t>
                      </a:r>
                      <a:endPar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388657099"/>
                  </a:ext>
                </a:extLst>
              </a:tr>
              <a:tr h="209575">
                <a:tc>
                  <a:txBody>
                    <a:bodyPr/>
                    <a:lstStyle/>
                    <a:p>
                      <a:pPr marL="0" lvl="0" indent="0">
                        <a:lnSpc>
                          <a:spcPct val="107000"/>
                        </a:lnSpc>
                        <a:spcAft>
                          <a:spcPts val="0"/>
                        </a:spcAft>
                        <a:buFont typeface="+mj-lt"/>
                        <a:buNone/>
                      </a:pPr>
                      <a:r>
                        <a:rPr lang="ru-RU" sz="1200" dirty="0" smtClean="0">
                          <a:effectLst/>
                        </a:rPr>
                        <a:t>13.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Инженер-исследователь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2955881741"/>
                  </a:ext>
                </a:extLst>
              </a:tr>
            </a:tbl>
          </a:graphicData>
        </a:graphic>
      </p:graphicFrame>
      <p:sp>
        <p:nvSpPr>
          <p:cNvPr id="2" name="TextBox 1"/>
          <p:cNvSpPr txBox="1"/>
          <p:nvPr/>
        </p:nvSpPr>
        <p:spPr>
          <a:xfrm>
            <a:off x="941560" y="107861"/>
            <a:ext cx="10266630" cy="646331"/>
          </a:xfrm>
          <a:prstGeom prst="rect">
            <a:avLst/>
          </a:prstGeom>
          <a:noFill/>
        </p:spPr>
        <p:txBody>
          <a:bodyPr wrap="square" rtlCol="0">
            <a:spAutoFit/>
          </a:bodyPr>
          <a:lstStyle/>
          <a:p>
            <a:pPr algn="ctr"/>
            <a:r>
              <a:rPr lang="ru-RU" dirty="0">
                <a:solidFill>
                  <a:schemeClr val="bg1"/>
                </a:solidFill>
              </a:rPr>
              <a:t>Д</a:t>
            </a:r>
            <a:r>
              <a:rPr lang="ru-RU" dirty="0" smtClean="0">
                <a:solidFill>
                  <a:schemeClr val="bg1"/>
                </a:solidFill>
              </a:rPr>
              <a:t>олжности </a:t>
            </a:r>
            <a:r>
              <a:rPr lang="ru-RU" dirty="0">
                <a:solidFill>
                  <a:schemeClr val="bg1"/>
                </a:solidFill>
              </a:rPr>
              <a:t>научного работника в научной </a:t>
            </a:r>
            <a:r>
              <a:rPr lang="ru-RU" dirty="0" smtClean="0">
                <a:solidFill>
                  <a:schemeClr val="bg1"/>
                </a:solidFill>
              </a:rPr>
              <a:t>организации </a:t>
            </a:r>
            <a:r>
              <a:rPr lang="ru-RU" dirty="0">
                <a:solidFill>
                  <a:schemeClr val="bg1"/>
                </a:solidFill>
              </a:rPr>
              <a:t>или научно-педагогического работника в образовательной организации </a:t>
            </a:r>
            <a:r>
              <a:rPr lang="ru-RU" dirty="0" smtClean="0">
                <a:solidFill>
                  <a:schemeClr val="bg1"/>
                </a:solidFill>
              </a:rPr>
              <a:t>высшего образования</a:t>
            </a:r>
            <a:endParaRPr lang="ru-RU" dirty="0">
              <a:solidFill>
                <a:schemeClr val="bg1"/>
              </a:solidFill>
            </a:endParaRPr>
          </a:p>
        </p:txBody>
      </p:sp>
      <p:sp>
        <p:nvSpPr>
          <p:cNvPr id="8" name="TextBox 7"/>
          <p:cNvSpPr txBox="1"/>
          <p:nvPr/>
        </p:nvSpPr>
        <p:spPr>
          <a:xfrm>
            <a:off x="6183518" y="982455"/>
            <a:ext cx="5939073" cy="1169551"/>
          </a:xfrm>
          <a:prstGeom prst="rect">
            <a:avLst/>
          </a:prstGeom>
          <a:noFill/>
        </p:spPr>
        <p:txBody>
          <a:bodyPr wrap="square" rtlCol="0">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Номенклатура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утвержденная  </a:t>
            </a:r>
            <a:r>
              <a:rPr lang="ru-RU" sz="1400" dirty="0" err="1">
                <a:solidFill>
                  <a:schemeClr val="bg1"/>
                </a:solidFill>
                <a:latin typeface="Times New Roman" panose="02020603050405020304" pitchFamily="18" charset="0"/>
                <a:cs typeface="Times New Roman" panose="02020603050405020304" pitchFamily="18" charset="0"/>
              </a:rPr>
              <a:t>постановленим</a:t>
            </a:r>
            <a:r>
              <a:rPr lang="ru-RU" sz="1400" dirty="0">
                <a:solidFill>
                  <a:schemeClr val="bg1"/>
                </a:solidFill>
                <a:latin typeface="Times New Roman" panose="02020603050405020304" pitchFamily="18" charset="0"/>
                <a:cs typeface="Times New Roman" panose="02020603050405020304" pitchFamily="18" charset="0"/>
              </a:rPr>
              <a:t> Правительства Российской Федерации от 21.02.2022 № </a:t>
            </a:r>
            <a:r>
              <a:rPr lang="ru-RU" sz="1400" dirty="0" smtClean="0">
                <a:solidFill>
                  <a:schemeClr val="bg1"/>
                </a:solidFill>
                <a:latin typeface="Times New Roman" panose="02020603050405020304" pitchFamily="18" charset="0"/>
                <a:cs typeface="Times New Roman" panose="02020603050405020304" pitchFamily="18" charset="0"/>
              </a:rPr>
              <a:t>225	</a:t>
            </a:r>
            <a:endParaRPr lang="ru-RU" sz="1400" dirty="0">
              <a:solidFill>
                <a:schemeClr val="bg1"/>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31079043"/>
              </p:ext>
            </p:extLst>
          </p:nvPr>
        </p:nvGraphicFramePr>
        <p:xfrm>
          <a:off x="6183519" y="2054338"/>
          <a:ext cx="5939072" cy="4009726"/>
        </p:xfrm>
        <a:graphic>
          <a:graphicData uri="http://schemas.openxmlformats.org/drawingml/2006/table">
            <a:tbl>
              <a:tblPr firstRow="1" firstCol="1" bandRow="1">
                <a:tableStyleId>{3C2FFA5D-87B4-456A-9821-1D502468CF0F}</a:tableStyleId>
              </a:tblPr>
              <a:tblGrid>
                <a:gridCol w="618652">
                  <a:extLst>
                    <a:ext uri="{9D8B030D-6E8A-4147-A177-3AD203B41FA5}">
                      <a16:colId xmlns:a16="http://schemas.microsoft.com/office/drawing/2014/main" val="3303042085"/>
                    </a:ext>
                  </a:extLst>
                </a:gridCol>
                <a:gridCol w="5320420">
                  <a:extLst>
                    <a:ext uri="{9D8B030D-6E8A-4147-A177-3AD203B41FA5}">
                      <a16:colId xmlns:a16="http://schemas.microsoft.com/office/drawing/2014/main" val="3031362401"/>
                    </a:ext>
                  </a:extLst>
                </a:gridCol>
              </a:tblGrid>
              <a:tr h="418570">
                <a:tc>
                  <a:txBody>
                    <a:bodyPr/>
                    <a:lstStyle/>
                    <a:p>
                      <a:pPr algn="ctr">
                        <a:lnSpc>
                          <a:spcPct val="107000"/>
                        </a:lnSpc>
                        <a:spcAft>
                          <a:spcPts val="0"/>
                        </a:spcAft>
                      </a:pPr>
                      <a:r>
                        <a:rPr lang="ru-RU" sz="1200" dirty="0">
                          <a:effectLst/>
                        </a:rPr>
                        <a:t>№ п/п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a:effectLst/>
                        </a:rPr>
                        <a:t>Должность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202551"/>
                  </a:ext>
                </a:extLst>
              </a:tr>
              <a:tr h="340788">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Ассистент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007134"/>
                  </a:ext>
                </a:extLst>
              </a:tr>
              <a:tr h="289398">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Декан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705246"/>
                  </a:ext>
                </a:extLst>
              </a:tr>
              <a:tr h="289398">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275258"/>
                  </a:ext>
                </a:extLst>
              </a:tr>
              <a:tr h="289398">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Директор </a:t>
                      </a:r>
                      <a:r>
                        <a:rPr lang="ru-RU" sz="1200" dirty="0">
                          <a:effectLst/>
                        </a:rPr>
                        <a:t>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724122"/>
                  </a:ext>
                </a:extLst>
              </a:tr>
              <a:tr h="289398">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17906"/>
                  </a:ext>
                </a:extLst>
              </a:tr>
              <a:tr h="329592">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Доцент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069796"/>
                  </a:ext>
                </a:extLst>
              </a:tr>
              <a:tr h="289398">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Заведующий кафедрой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934460"/>
                  </a:ext>
                </a:extLst>
              </a:tr>
              <a:tr h="289398">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a:t>
                      </a:r>
                      <a:r>
                        <a:rPr lang="ru-RU" sz="1200" baseline="0" dirty="0" smtClean="0">
                          <a:effectLst/>
                        </a:rPr>
                        <a:t>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699013"/>
                  </a:ext>
                </a:extLst>
              </a:tr>
              <a:tr h="289398">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Заместитель начальника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616795"/>
                  </a:ext>
                </a:extLst>
              </a:tr>
              <a:tr h="289398">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Профессор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9058561"/>
                  </a:ext>
                </a:extLst>
              </a:tr>
              <a:tr h="289398">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4150770"/>
                  </a:ext>
                </a:extLst>
              </a:tr>
              <a:tr h="316194">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Старший 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7653059"/>
                  </a:ext>
                </a:extLst>
              </a:tr>
            </a:tbl>
          </a:graphicData>
        </a:graphic>
      </p:graphicFrame>
    </p:spTree>
    <p:extLst>
      <p:ext uri="{BB962C8B-B14F-4D97-AF65-F5344CB8AC3E}">
        <p14:creationId xmlns:p14="http://schemas.microsoft.com/office/powerpoint/2010/main" val="3501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5057" y="1672636"/>
            <a:ext cx="5902859" cy="1597437"/>
          </a:xfrm>
        </p:spPr>
        <p:txBody>
          <a:bodyPr>
            <a:noAutofit/>
          </a:bodyPr>
          <a:lstStyle/>
          <a:p>
            <a:pPr marL="0" indent="457200" algn="just">
              <a:spcBef>
                <a:spcPts val="0"/>
              </a:spcBef>
              <a:buNone/>
            </a:pPr>
            <a:r>
              <a:rPr lang="ru-RU" sz="2000" dirty="0" smtClean="0">
                <a:latin typeface="Times New Roman" panose="02020603050405020304" pitchFamily="18" charset="0"/>
                <a:cs typeface="Times New Roman" panose="02020603050405020304" pitchFamily="18" charset="0"/>
              </a:rPr>
              <a:t>К членам </a:t>
            </a:r>
            <a:r>
              <a:rPr lang="ru-RU" sz="2000" dirty="0">
                <a:latin typeface="Times New Roman" panose="02020603050405020304" pitchFamily="18" charset="0"/>
                <a:cs typeface="Times New Roman" panose="02020603050405020304" pitchFamily="18" charset="0"/>
              </a:rPr>
              <a:t>семьи собственника жилого </a:t>
            </a:r>
            <a:r>
              <a:rPr lang="ru-RU" sz="2000" dirty="0" smtClean="0">
                <a:latin typeface="Times New Roman" panose="02020603050405020304" pitchFamily="18" charset="0"/>
                <a:cs typeface="Times New Roman" panose="02020603050405020304" pitchFamily="18" charset="0"/>
              </a:rPr>
              <a:t>помещения, проживающим </a:t>
            </a:r>
            <a:r>
              <a:rPr lang="ru-RU" sz="2000" dirty="0">
                <a:latin typeface="Times New Roman" panose="02020603050405020304" pitchFamily="18" charset="0"/>
                <a:cs typeface="Times New Roman" panose="02020603050405020304" pitchFamily="18" charset="0"/>
              </a:rPr>
              <a:t>совместно с данным собственником в принадлежащем ему жилом </a:t>
            </a:r>
            <a:r>
              <a:rPr lang="ru-RU" sz="2000" dirty="0" smtClean="0">
                <a:latin typeface="Times New Roman" panose="02020603050405020304" pitchFamily="18" charset="0"/>
                <a:cs typeface="Times New Roman" panose="02020603050405020304" pitchFamily="18" charset="0"/>
              </a:rPr>
              <a:t>помещении, относятся:</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упруг(а)</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дети</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родители </a:t>
            </a:r>
            <a:r>
              <a:rPr lang="ru-RU" sz="2000" dirty="0">
                <a:latin typeface="Times New Roman" panose="02020603050405020304" pitchFamily="18" charset="0"/>
                <a:cs typeface="Times New Roman" panose="02020603050405020304" pitchFamily="18" charset="0"/>
              </a:rPr>
              <a:t>данного собственника. </a:t>
            </a:r>
            <a:endParaRPr lang="ru-RU" sz="2000" dirty="0" smtClean="0">
              <a:latin typeface="Times New Roman" panose="02020603050405020304" pitchFamily="18" charset="0"/>
              <a:cs typeface="Times New Roman" panose="02020603050405020304" pitchFamily="18" charset="0"/>
            </a:endParaRPr>
          </a:p>
          <a:p>
            <a:pPr marL="0" indent="457200" algn="just">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44206" y="149142"/>
            <a:ext cx="5301936"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Члены семьи молодого ученого (ст. 31 ЖК РФ) </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95057" y="3577849"/>
            <a:ext cx="5902858" cy="1631216"/>
          </a:xfrm>
          <a:prstGeom prst="rect">
            <a:avLst/>
          </a:prstGeom>
          <a:noFill/>
        </p:spPr>
        <p:txBody>
          <a:bodyPr wrap="square" rtlCol="0">
            <a:spAutoFit/>
          </a:bodyPr>
          <a:lstStyle/>
          <a:p>
            <a:pPr indent="457200" algn="just"/>
            <a:r>
              <a:rPr lang="ru-RU" sz="2000" dirty="0" smtClean="0">
                <a:solidFill>
                  <a:schemeClr val="bg1"/>
                </a:solidFill>
                <a:latin typeface="Times New Roman" panose="02020603050405020304" pitchFamily="18" charset="0"/>
                <a:cs typeface="Times New Roman" panose="02020603050405020304" pitchFamily="18" charset="0"/>
              </a:rPr>
              <a:t>Другие </a:t>
            </a:r>
            <a:r>
              <a:rPr lang="ru-RU" sz="2000" dirty="0">
                <a:solidFill>
                  <a:schemeClr val="bg1"/>
                </a:solidFill>
                <a:latin typeface="Times New Roman" panose="02020603050405020304" pitchFamily="18" charset="0"/>
                <a:cs typeface="Times New Roman" panose="02020603050405020304" pitchFamily="18" charset="0"/>
              </a:rPr>
              <a:t>родственники, нетрудоспособные иждивенцы и в исключительных случаях иные граждане могут быть признаны членами семьи собственника, если они вселены собственником в качестве членов своей </a:t>
            </a:r>
            <a:r>
              <a:rPr lang="ru-RU" sz="2000" dirty="0" smtClean="0">
                <a:solidFill>
                  <a:schemeClr val="bg1"/>
                </a:solidFill>
                <a:latin typeface="Times New Roman" panose="02020603050405020304" pitchFamily="18" charset="0"/>
                <a:cs typeface="Times New Roman" panose="02020603050405020304" pitchFamily="18" charset="0"/>
              </a:rPr>
              <a:t>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5" y="1311883"/>
            <a:ext cx="4534756" cy="3916380"/>
          </a:xfrm>
          <a:prstGeom prst="rect">
            <a:avLst/>
          </a:prstGeom>
        </p:spPr>
      </p:pic>
    </p:spTree>
    <p:extLst>
      <p:ext uri="{BB962C8B-B14F-4D97-AF65-F5344CB8AC3E}">
        <p14:creationId xmlns:p14="http://schemas.microsoft.com/office/powerpoint/2010/main" val="17409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626" y="482820"/>
            <a:ext cx="11058053" cy="558800"/>
          </a:xfrm>
        </p:spPr>
        <p:txBody>
          <a:bodyPr>
            <a:noAutofit/>
          </a:bodyPr>
          <a:lstStyle/>
          <a:p>
            <a:pPr algn="ctr"/>
            <a:r>
              <a:rPr lang="ru-RU" sz="2000" dirty="0">
                <a:latin typeface="Times New Roman" panose="02020603050405020304" pitchFamily="18" charset="0"/>
                <a:cs typeface="Times New Roman" panose="02020603050405020304" pitchFamily="18" charset="0"/>
              </a:rPr>
              <a:t>Гражданами, нуждающимися в жилых помещениях,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предоставляемых </a:t>
            </a:r>
            <a:r>
              <a:rPr lang="ru-RU" sz="2000" dirty="0">
                <a:latin typeface="Times New Roman" panose="02020603050405020304" pitchFamily="18" charset="0"/>
                <a:cs typeface="Times New Roman" panose="02020603050405020304" pitchFamily="18" charset="0"/>
              </a:rPr>
              <a:t>по договорам социального найма, признаются</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3352657996"/>
              </p:ext>
            </p:extLst>
          </p:nvPr>
        </p:nvGraphicFramePr>
        <p:xfrm>
          <a:off x="0" y="1362076"/>
          <a:ext cx="12192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7387" y="162364"/>
            <a:ext cx="2184529"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Статья 51 ЖК РФ</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2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3030</Words>
  <Application>Microsoft Office PowerPoint</Application>
  <PresentationFormat>Широкоэкранный</PresentationFormat>
  <Paragraphs>201</Paragraphs>
  <Slides>20</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微软雅黑</vt:lpstr>
      <vt:lpstr>宋体</vt:lpstr>
      <vt:lpstr>Arial</vt:lpstr>
      <vt:lpstr>Calibri</vt:lpstr>
      <vt:lpstr>Calibri Light</vt:lpstr>
      <vt:lpstr>等线</vt:lpstr>
      <vt:lpstr>Impact</vt:lpstr>
      <vt:lpstr>Times New Roman</vt:lpstr>
      <vt:lpstr>Times New Roman CYR</vt:lpstr>
      <vt:lpstr>Тема Office</vt:lpstr>
      <vt:lpstr>Условия предоставления молодым ученым социальной выплаты для приобретения жилых помещений</vt:lpstr>
      <vt:lpstr>Нормативные правовые акты</vt:lpstr>
      <vt:lpstr>Расчет размера социальной выплаты</vt:lpstr>
      <vt:lpstr>Презентация PowerPoint</vt:lpstr>
      <vt:lpstr>Молодой ученый</vt:lpstr>
      <vt:lpstr>Возраст молодого ученого</vt:lpstr>
      <vt:lpstr>Презентация PowerPoint</vt:lpstr>
      <vt:lpstr>Презентация PowerPoint</vt:lpstr>
      <vt:lpstr>Гражданами, нуждающимися в жилых помещениях,  предоставляемых по договорам социального найма, признаются: </vt:lpstr>
      <vt:lpstr>Основание для признания нуждающимся в жилом помещении   (п. 1 ч. 1 ст. 51 ЖК РФ)</vt:lpstr>
      <vt:lpstr>Основание для признания нуждающимся в жилом помещении  (п. 2 ч. 1 ст. 51 ЖК РФ)</vt:lpstr>
      <vt:lpstr>Основание для признания нуждающимся в жилом помещении  (п. 3 ч. 1 ст. 51 ЖК РФ)</vt:lpstr>
      <vt:lpstr>Основание для признания нуждающимся в жилом помещении  (п. 4 ч. 1 ст. 51 ЖК РФ)</vt:lpstr>
      <vt:lpstr>Отличия учетной нормы площади жилого помещения  от нормы предоставления площади жилого помещения  (ст. 50 ЖК РФ)  </vt:lpstr>
      <vt:lpstr>Презентация PowerPoint</vt:lpstr>
      <vt:lpstr>Презентация PowerPoint</vt:lpstr>
      <vt:lpstr>Намеренное ухудшение жилищный условий (ст. 53 ЖК РФ)</vt:lpstr>
      <vt:lpstr>Действиями, отнесенными к намеренному ухудшению жилищных условий,  судами признаются:</vt:lpstr>
      <vt:lpstr>ПОРЯДОК признания жилищными комиссиями научных организаций и образовательных организаций  высшего образования молодых ученых нуждающимися в предоставлении социальной выплаты  При рассмотрении документов жилищным комиссиям организаций необходимо: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rabota</cp:lastModifiedBy>
  <cp:revision>54</cp:revision>
  <dcterms:created xsi:type="dcterms:W3CDTF">2023-02-07T08:11:31Z</dcterms:created>
  <dcterms:modified xsi:type="dcterms:W3CDTF">2024-06-18T10:16:36Z</dcterms:modified>
</cp:coreProperties>
</file>